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61" r:id="rId1"/>
  </p:sldMasterIdLst>
  <p:sldIdLst>
    <p:sldId id="256" r:id="rId2"/>
    <p:sldId id="262" r:id="rId3"/>
    <p:sldId id="267" r:id="rId4"/>
    <p:sldId id="268" r:id="rId5"/>
    <p:sldId id="274" r:id="rId6"/>
    <p:sldId id="272" r:id="rId7"/>
    <p:sldId id="264" r:id="rId8"/>
    <p:sldId id="273" r:id="rId9"/>
    <p:sldId id="270" r:id="rId10"/>
    <p:sldId id="26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26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63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445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39670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827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41078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1776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7580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697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334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413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105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756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611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820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574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114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787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2" r:id="rId1"/>
    <p:sldLayoutId id="2147484063" r:id="rId2"/>
    <p:sldLayoutId id="2147484064" r:id="rId3"/>
    <p:sldLayoutId id="2147484065" r:id="rId4"/>
    <p:sldLayoutId id="2147484066" r:id="rId5"/>
    <p:sldLayoutId id="2147484067" r:id="rId6"/>
    <p:sldLayoutId id="2147484068" r:id="rId7"/>
    <p:sldLayoutId id="2147484069" r:id="rId8"/>
    <p:sldLayoutId id="2147484070" r:id="rId9"/>
    <p:sldLayoutId id="2147484071" r:id="rId10"/>
    <p:sldLayoutId id="2147484072" r:id="rId11"/>
    <p:sldLayoutId id="2147484073" r:id="rId12"/>
    <p:sldLayoutId id="2147484074" r:id="rId13"/>
    <p:sldLayoutId id="2147484075" r:id="rId14"/>
    <p:sldLayoutId id="2147484076" r:id="rId15"/>
    <p:sldLayoutId id="214748407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pravocf@cn.relc.com" TargetMode="External"/><Relationship Id="rId2" Type="http://schemas.openxmlformats.org/officeDocument/2006/relationships/hyperlink" Target="http://narodcn.in.ua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cebook.com/razzdolkor/?ref=setting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354082" y="923926"/>
            <a:ext cx="11529391" cy="1292086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Чернігівський Центр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uk-UA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П</a:t>
            </a:r>
            <a:r>
              <a:rPr lang="uk-UA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рав Людини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64236" y="4521844"/>
            <a:ext cx="5600171" cy="1448490"/>
          </a:xfrm>
        </p:spPr>
        <p:txBody>
          <a:bodyPr>
            <a:normAutofit/>
          </a:bodyPr>
          <a:lstStyle/>
          <a:p>
            <a:r>
              <a:rPr lang="uk-UA" sz="4400" b="1" i="1" dirty="0" smtClean="0">
                <a:solidFill>
                  <a:schemeClr val="accent6">
                    <a:lumMod val="75000"/>
                  </a:schemeClr>
                </a:solidFill>
              </a:rPr>
              <a:t>РІЧНИЙ ЗВІТ- 2022</a:t>
            </a:r>
            <a:endParaRPr lang="en-US" sz="4400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ru-RU" sz="44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0326" y="2586789"/>
            <a:ext cx="1593096" cy="1391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981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17443" y="457201"/>
            <a:ext cx="5911168" cy="1191125"/>
          </a:xfrm>
        </p:spPr>
        <p:txBody>
          <a:bodyPr>
            <a:normAutofit/>
          </a:bodyPr>
          <a:lstStyle/>
          <a:p>
            <a:r>
              <a:rPr lang="uk-UA" sz="3600" b="1" i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Контакти</a:t>
            </a:r>
            <a:endParaRPr lang="ru-RU" sz="3600" b="1" i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917" y="2030505"/>
            <a:ext cx="6199095" cy="2958354"/>
          </a:xfrm>
        </p:spPr>
        <p:txBody>
          <a:bodyPr>
            <a:normAutofit fontScale="55000" lnSpcReduction="20000"/>
          </a:bodyPr>
          <a:lstStyle/>
          <a:p>
            <a:r>
              <a:rPr lang="uk-UA" sz="4000" i="1" dirty="0" smtClean="0">
                <a:solidFill>
                  <a:schemeClr val="tx1"/>
                </a:solidFill>
              </a:rPr>
              <a:t>Чернігівський Центр Прав Людини </a:t>
            </a:r>
          </a:p>
          <a:p>
            <a:r>
              <a:rPr lang="en-US" sz="4000" i="1" dirty="0" smtClean="0">
                <a:solidFill>
                  <a:schemeClr val="bg2">
                    <a:lumMod val="50000"/>
                  </a:schemeClr>
                </a:solidFill>
                <a:hlinkClick r:id="rId2"/>
              </a:rPr>
              <a:t>www.pravocn.org.ua</a:t>
            </a:r>
            <a:endParaRPr lang="uk-UA" sz="4000" i="1" dirty="0" smtClean="0">
              <a:solidFill>
                <a:schemeClr val="bg2">
                  <a:lumMod val="50000"/>
                </a:schemeClr>
              </a:solidFill>
              <a:hlinkClick r:id="rId2"/>
            </a:endParaRPr>
          </a:p>
          <a:p>
            <a:r>
              <a:rPr lang="uk-UA" sz="4000" i="1" dirty="0" smtClean="0">
                <a:solidFill>
                  <a:schemeClr val="tx1"/>
                </a:solidFill>
              </a:rPr>
              <a:t>14017, м. Чернігів, </a:t>
            </a:r>
          </a:p>
          <a:p>
            <a:r>
              <a:rPr lang="uk-UA" sz="4000" i="1" dirty="0" smtClean="0">
                <a:solidFill>
                  <a:schemeClr val="tx1"/>
                </a:solidFill>
              </a:rPr>
              <a:t>вул. </a:t>
            </a:r>
            <a:r>
              <a:rPr lang="uk-UA" sz="4000" i="1" dirty="0" err="1" smtClean="0">
                <a:solidFill>
                  <a:schemeClr val="tx1"/>
                </a:solidFill>
              </a:rPr>
              <a:t>Жабинського</a:t>
            </a:r>
            <a:r>
              <a:rPr lang="uk-UA" sz="4000" i="1" dirty="0" smtClean="0">
                <a:solidFill>
                  <a:schemeClr val="tx1"/>
                </a:solidFill>
              </a:rPr>
              <a:t> 13/42</a:t>
            </a:r>
          </a:p>
          <a:p>
            <a:r>
              <a:rPr lang="en-US" sz="4000" i="1" dirty="0" smtClean="0">
                <a:solidFill>
                  <a:schemeClr val="bg1"/>
                </a:solidFill>
                <a:hlinkClick r:id="rId3"/>
              </a:rPr>
              <a:t>pravocf@gmail.com</a:t>
            </a:r>
            <a:endParaRPr lang="uk-UA" sz="4000" i="1" dirty="0" smtClean="0">
              <a:solidFill>
                <a:schemeClr val="bg1"/>
              </a:solidFill>
            </a:endParaRPr>
          </a:p>
          <a:p>
            <a:endParaRPr lang="en-US" sz="4000" i="1" dirty="0" smtClean="0">
              <a:solidFill>
                <a:schemeClr val="bg1"/>
              </a:solidFill>
            </a:endParaRPr>
          </a:p>
          <a:p>
            <a:r>
              <a:rPr lang="uk-UA" sz="4000" i="1" dirty="0" smtClean="0">
                <a:solidFill>
                  <a:schemeClr val="tx1"/>
                </a:solidFill>
              </a:rPr>
              <a:t>Тел. +(38) - 050-330-14-06</a:t>
            </a:r>
            <a:endParaRPr lang="ru-RU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1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6295" y="510987"/>
            <a:ext cx="2838917" cy="874059"/>
          </a:xfrm>
        </p:spPr>
        <p:txBody>
          <a:bodyPr>
            <a:normAutofit/>
          </a:bodyPr>
          <a:lstStyle/>
          <a:p>
            <a:r>
              <a:rPr lang="ru-RU" sz="4400" i="1" dirty="0" smtClean="0">
                <a:solidFill>
                  <a:schemeClr val="accent6">
                    <a:lumMod val="75000"/>
                  </a:schemeClr>
                </a:solidFill>
              </a:rPr>
              <a:t>Мета</a:t>
            </a:r>
            <a:r>
              <a:rPr lang="ru-RU" sz="4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ru-RU" sz="4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00317" y="1627094"/>
            <a:ext cx="8534400" cy="4424081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0"/>
              </a:spcAft>
              <a:buNone/>
              <a:tabLst>
                <a:tab pos="2637155" algn="ctr"/>
                <a:tab pos="5274310" algn="r"/>
              </a:tabLst>
            </a:pPr>
            <a:r>
              <a:rPr lang="uk-UA" sz="2000" dirty="0" smtClean="0">
                <a:solidFill>
                  <a:schemeClr val="tx1"/>
                </a:solidFill>
              </a:rPr>
              <a:t>Сприяння </a:t>
            </a:r>
            <a:r>
              <a:rPr lang="uk-UA" sz="2000" dirty="0">
                <a:solidFill>
                  <a:schemeClr val="tx1"/>
                </a:solidFill>
              </a:rPr>
              <a:t>в розбудові відкритого демократичного громадянського суспільства шляхом </a:t>
            </a:r>
            <a:endParaRPr lang="uk-UA" sz="2000" dirty="0" smtClean="0">
              <a:solidFill>
                <a:schemeClr val="tx1"/>
              </a:solidFill>
            </a:endParaRPr>
          </a:p>
          <a:p>
            <a:pPr lvl="1" algn="just">
              <a:spcBef>
                <a:spcPts val="1200"/>
              </a:spcBef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uk-UA" sz="2000" dirty="0" smtClean="0"/>
              <a:t>захисту </a:t>
            </a:r>
            <a:r>
              <a:rPr lang="uk-UA" sz="2000" dirty="0"/>
              <a:t>та сприяння реалізації прав і свобод людини в усіх сферах суспільного життя</a:t>
            </a:r>
            <a:r>
              <a:rPr lang="uk-UA" sz="2000" dirty="0" smtClean="0"/>
              <a:t>,</a:t>
            </a:r>
          </a:p>
          <a:p>
            <a:pPr lvl="1" algn="just">
              <a:spcBef>
                <a:spcPts val="1200"/>
              </a:spcBef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uk-UA" sz="2000" dirty="0" smtClean="0"/>
              <a:t>провадження </a:t>
            </a:r>
            <a:r>
              <a:rPr lang="uk-UA" sz="2000" dirty="0"/>
              <a:t>культурної, екологічної, освітньої та наукової діяльності, </a:t>
            </a:r>
            <a:endParaRPr lang="uk-UA" sz="2000" dirty="0" smtClean="0"/>
          </a:p>
          <a:p>
            <a:pPr lvl="1" algn="just">
              <a:spcBef>
                <a:spcPts val="1200"/>
              </a:spcBef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uk-UA" sz="2000" dirty="0" smtClean="0"/>
              <a:t>сприяння </a:t>
            </a:r>
            <a:r>
              <a:rPr lang="uk-UA" sz="2000" dirty="0"/>
              <a:t>правоохоронним органам та органам державної влади у сфери боротьбі з організованою злочинністю та корупцією. </a:t>
            </a:r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305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848" y="547344"/>
            <a:ext cx="8534400" cy="783916"/>
          </a:xfrm>
        </p:spPr>
        <p:txBody>
          <a:bodyPr>
            <a:normAutofit/>
          </a:bodyPr>
          <a:lstStyle/>
          <a:p>
            <a:r>
              <a:rPr lang="uk-UA" i="1" dirty="0">
                <a:solidFill>
                  <a:schemeClr val="accent6">
                    <a:lumMod val="75000"/>
                  </a:schemeClr>
                </a:solidFill>
              </a:rPr>
              <a:t>Д</a:t>
            </a:r>
            <a:r>
              <a:rPr lang="uk-UA" b="1" i="1" dirty="0" smtClean="0">
                <a:solidFill>
                  <a:schemeClr val="accent6">
                    <a:lumMod val="75000"/>
                  </a:schemeClr>
                </a:solidFill>
              </a:rPr>
              <a:t>іяльність</a:t>
            </a:r>
            <a:endParaRPr lang="ru-RU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0613" y="1304365"/>
            <a:ext cx="9056120" cy="4619918"/>
          </a:xfrm>
        </p:spPr>
        <p:txBody>
          <a:bodyPr>
            <a:normAutofit lnSpcReduction="10000"/>
          </a:bodyPr>
          <a:lstStyle/>
          <a:p>
            <a:pPr marL="0" indent="0" algn="just">
              <a:spcAft>
                <a:spcPts val="0"/>
              </a:spcAft>
              <a:buNone/>
              <a:tabLst>
                <a:tab pos="2637155" algn="ctr"/>
                <a:tab pos="5274310" algn="r"/>
              </a:tabLst>
            </a:pPr>
            <a:r>
              <a:rPr lang="uk-UA" sz="2000" dirty="0" smtClean="0">
                <a:solidFill>
                  <a:schemeClr val="tx1"/>
                </a:solidFill>
              </a:rPr>
              <a:t>Захист </a:t>
            </a:r>
            <a:r>
              <a:rPr lang="uk-UA" sz="2000" dirty="0">
                <a:solidFill>
                  <a:schemeClr val="tx1"/>
                </a:solidFill>
              </a:rPr>
              <a:t>прав і свобод людини є одним з основних напрямків діяльності організації. </a:t>
            </a:r>
            <a:r>
              <a:rPr lang="uk-UA" sz="2000" dirty="0" smtClean="0">
                <a:solidFill>
                  <a:schemeClr val="tx1"/>
                </a:solidFill>
              </a:rPr>
              <a:t>Поєднуючи </a:t>
            </a:r>
            <a:r>
              <a:rPr lang="uk-UA" sz="2000" dirty="0">
                <a:solidFill>
                  <a:schemeClr val="tx1"/>
                </a:solidFill>
              </a:rPr>
              <a:t>теоретичний та практичний рівні, Чернігівський Центр Прав Людини працює в напрямку забезпечення дотримання прав людини. </a:t>
            </a:r>
          </a:p>
          <a:p>
            <a:pPr marL="0" indent="0" algn="just">
              <a:spcAft>
                <a:spcPts val="0"/>
              </a:spcAft>
              <a:buNone/>
              <a:tabLst>
                <a:tab pos="2637155" algn="ctr"/>
                <a:tab pos="5274310" algn="r"/>
              </a:tabLst>
            </a:pPr>
            <a:r>
              <a:rPr lang="uk-UA" sz="2000" dirty="0">
                <a:solidFill>
                  <a:schemeClr val="tx1"/>
                </a:solidFill>
              </a:rPr>
              <a:t>Діяльність включає такі напрямки, але не обмежується ними:</a:t>
            </a:r>
          </a:p>
          <a:p>
            <a:pPr lvl="1" algn="just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uk-UA" sz="2000" dirty="0"/>
              <a:t>	здійснення досліджень з прав людини, моніторинг підготовки проектів законів та інших правових актів;</a:t>
            </a:r>
          </a:p>
          <a:p>
            <a:pPr lvl="1" algn="just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uk-UA" sz="2000" dirty="0"/>
              <a:t>	здійснення постійного моніторингу дотримання прав людини та основних свобод та інформування про факти порушень;</a:t>
            </a:r>
          </a:p>
          <a:p>
            <a:pPr lvl="1" algn="just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uk-UA" sz="2000" dirty="0"/>
              <a:t>	захист прав людини та основних свобод в органах державної влади та місцевого самоврядування;</a:t>
            </a:r>
          </a:p>
          <a:p>
            <a:pPr lvl="1" algn="just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uk-UA" sz="2000" dirty="0"/>
              <a:t>	проведення освітніх заходів і кампаній, семінарів, тренінгів, конференцій тощо. </a:t>
            </a:r>
          </a:p>
        </p:txBody>
      </p:sp>
    </p:spTree>
    <p:extLst>
      <p:ext uri="{BB962C8B-B14F-4D97-AF65-F5344CB8AC3E}">
        <p14:creationId xmlns:p14="http://schemas.microsoft.com/office/powerpoint/2010/main" val="285857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848" y="547344"/>
            <a:ext cx="8534400" cy="783916"/>
          </a:xfrm>
        </p:spPr>
        <p:txBody>
          <a:bodyPr>
            <a:normAutofit fontScale="90000"/>
          </a:bodyPr>
          <a:lstStyle/>
          <a:p>
            <a:r>
              <a:rPr lang="uk-UA" b="1" i="1" dirty="0" smtClean="0">
                <a:solidFill>
                  <a:schemeClr val="accent6">
                    <a:lumMod val="75000"/>
                  </a:schemeClr>
                </a:solidFill>
              </a:rPr>
              <a:t>Діяльність</a:t>
            </a:r>
            <a:br>
              <a:rPr lang="uk-UA" b="1" i="1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ru-RU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54741" y="1519518"/>
            <a:ext cx="8305169" cy="4301733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0"/>
              </a:spcAft>
              <a:buNone/>
              <a:tabLst>
                <a:tab pos="2637155" algn="ctr"/>
                <a:tab pos="5274310" algn="r"/>
              </a:tabLst>
            </a:pPr>
            <a:r>
              <a:rPr lang="uk-UA" sz="2000" dirty="0" smtClean="0">
                <a:solidFill>
                  <a:schemeClr val="tx1"/>
                </a:solidFill>
              </a:rPr>
              <a:t>Чернігівський </a:t>
            </a:r>
            <a:r>
              <a:rPr lang="uk-UA" sz="2000" dirty="0">
                <a:solidFill>
                  <a:schemeClr val="tx1"/>
                </a:solidFill>
              </a:rPr>
              <a:t>Центр Прав Людини працює в якості </a:t>
            </a:r>
            <a:r>
              <a:rPr lang="en-GB" sz="2000" dirty="0">
                <a:solidFill>
                  <a:schemeClr val="tx1"/>
                </a:solidFill>
              </a:rPr>
              <a:t>watch-dog </a:t>
            </a:r>
            <a:r>
              <a:rPr lang="uk-UA" sz="2000" dirty="0">
                <a:solidFill>
                  <a:schemeClr val="tx1"/>
                </a:solidFill>
              </a:rPr>
              <a:t>організації, діяльність якої полягає в критичному моніторингу діяльності будь-яких установ (уряду, бізнесу, інших організацій і т.д.) чи осіб та інформування громадськості про виявлені порушення і спонукання її до дії. </a:t>
            </a:r>
          </a:p>
          <a:p>
            <a:pPr marL="0" indent="0" algn="just">
              <a:spcAft>
                <a:spcPts val="0"/>
              </a:spcAft>
              <a:buNone/>
              <a:tabLst>
                <a:tab pos="2637155" algn="ctr"/>
                <a:tab pos="5274310" algn="r"/>
              </a:tabLst>
            </a:pPr>
            <a:endParaRPr lang="uk-UA" sz="2000" dirty="0">
              <a:solidFill>
                <a:schemeClr val="tx1"/>
              </a:solidFill>
            </a:endParaRPr>
          </a:p>
          <a:p>
            <a:pPr marL="0" indent="0" algn="just">
              <a:spcAft>
                <a:spcPts val="0"/>
              </a:spcAft>
              <a:buNone/>
              <a:tabLst>
                <a:tab pos="2637155" algn="ctr"/>
                <a:tab pos="5274310" algn="r"/>
              </a:tabLst>
            </a:pPr>
            <a:r>
              <a:rPr lang="uk-UA" sz="2000" dirty="0" smtClean="0">
                <a:solidFill>
                  <a:schemeClr val="tx1"/>
                </a:solidFill>
              </a:rPr>
              <a:t> Організація </a:t>
            </a:r>
            <a:r>
              <a:rPr lang="uk-UA" sz="2000" dirty="0">
                <a:solidFill>
                  <a:schemeClr val="tx1"/>
                </a:solidFill>
              </a:rPr>
              <a:t>має великий творчий потенціал, бо об’єднує дійсних фахівців своєї справи та залучає до співпраці представників НДО України та із за кордону, освітні заклади, Представників ЗМІ, державні установи і бізнес структури. Наш колектив вже доказав свою спроможність  втілювати необхідні для громади проекти.</a:t>
            </a:r>
          </a:p>
          <a:p>
            <a:pPr marL="0" indent="0" algn="just">
              <a:spcAft>
                <a:spcPts val="0"/>
              </a:spcAft>
              <a:buNone/>
              <a:tabLst>
                <a:tab pos="2637155" algn="ctr"/>
                <a:tab pos="5274310" algn="r"/>
              </a:tabLst>
            </a:pPr>
            <a:endParaRPr lang="uk-UA" sz="2600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680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848" y="547344"/>
            <a:ext cx="8534400" cy="783916"/>
          </a:xfrm>
        </p:spPr>
        <p:txBody>
          <a:bodyPr>
            <a:normAutofit fontScale="90000"/>
          </a:bodyPr>
          <a:lstStyle/>
          <a:p>
            <a:r>
              <a:rPr lang="uk-UA" b="1" i="1" dirty="0" smtClean="0">
                <a:solidFill>
                  <a:schemeClr val="accent6">
                    <a:lumMod val="75000"/>
                  </a:schemeClr>
                </a:solidFill>
              </a:rPr>
              <a:t>Реалізовані проекти</a:t>
            </a:r>
            <a:br>
              <a:rPr lang="uk-UA" b="1" i="1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ru-RU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54741" y="1519518"/>
            <a:ext cx="9379976" cy="481404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2000" dirty="0" smtClean="0"/>
              <a:t>    </a:t>
            </a:r>
            <a:r>
              <a:rPr lang="uk-UA" sz="2000" b="1" dirty="0" smtClean="0"/>
              <a:t>Діяльність </a:t>
            </a:r>
            <a:r>
              <a:rPr lang="en-US" sz="2000" b="1" dirty="0"/>
              <a:t>FB </a:t>
            </a:r>
            <a:r>
              <a:rPr lang="uk-UA" sz="2000" b="1" dirty="0"/>
              <a:t>сторінки «Разом здолаємо корупцію»</a:t>
            </a:r>
          </a:p>
          <a:p>
            <a:pPr marL="0" indent="0" algn="ctr">
              <a:buNone/>
            </a:pPr>
            <a:r>
              <a:rPr lang="uk-UA" sz="2000" dirty="0" smtClean="0"/>
              <a:t> </a:t>
            </a:r>
            <a:r>
              <a:rPr lang="uk-UA" sz="2000" dirty="0"/>
              <a:t>Місцевий </a:t>
            </a:r>
            <a:r>
              <a:rPr lang="uk-UA" sz="2000" dirty="0" smtClean="0"/>
              <a:t>бізнес. Сума</a:t>
            </a:r>
            <a:r>
              <a:rPr lang="uk-UA" sz="2000" dirty="0"/>
              <a:t>: 6</a:t>
            </a:r>
            <a:r>
              <a:rPr lang="uk-UA" sz="2000" dirty="0" smtClean="0"/>
              <a:t>0 </a:t>
            </a:r>
            <a:r>
              <a:rPr lang="uk-UA" sz="2000" dirty="0"/>
              <a:t>000 грн.</a:t>
            </a:r>
          </a:p>
          <a:p>
            <a:pPr marL="0" indent="0">
              <a:buNone/>
            </a:pPr>
            <a:r>
              <a:rPr lang="uk-UA" sz="2000" dirty="0" smtClean="0"/>
              <a:t> Мета діяльності: </a:t>
            </a:r>
          </a:p>
          <a:p>
            <a:pPr marL="0" indent="0">
              <a:buNone/>
            </a:pPr>
            <a:r>
              <a:rPr lang="uk-UA" sz="2000" dirty="0" smtClean="0"/>
              <a:t>- формування </a:t>
            </a:r>
            <a:r>
              <a:rPr lang="uk-UA" sz="2000" dirty="0"/>
              <a:t>антикорупційної свідомості </a:t>
            </a:r>
            <a:r>
              <a:rPr lang="uk-UA" sz="2000" dirty="0" smtClean="0"/>
              <a:t>та діяльності </a:t>
            </a:r>
            <a:r>
              <a:rPr lang="uk-UA" sz="2000" dirty="0"/>
              <a:t>у </a:t>
            </a:r>
            <a:r>
              <a:rPr lang="uk-UA" sz="2000" dirty="0" smtClean="0"/>
              <a:t>жителів Чернігівського регіону..</a:t>
            </a:r>
          </a:p>
          <a:p>
            <a:pPr marL="0" indent="0">
              <a:buNone/>
            </a:pPr>
            <a:r>
              <a:rPr lang="uk-UA" sz="2000" dirty="0" smtClean="0"/>
              <a:t> - спонукати громадськість замислилися </a:t>
            </a:r>
            <a:r>
              <a:rPr lang="uk-UA" sz="2000" dirty="0"/>
              <a:t>чому необхідно знизити толерантність </a:t>
            </a:r>
            <a:r>
              <a:rPr lang="uk-UA" sz="2000" dirty="0" smtClean="0"/>
              <a:t>до корупції </a:t>
            </a:r>
            <a:r>
              <a:rPr lang="uk-UA" sz="2000" dirty="0"/>
              <a:t>та брати свідому участь в </a:t>
            </a:r>
            <a:r>
              <a:rPr lang="uk-UA" sz="2000" dirty="0" smtClean="0"/>
              <a:t>антикорупційної діяльності</a:t>
            </a:r>
            <a:r>
              <a:rPr lang="uk-UA" sz="2000" dirty="0"/>
              <a:t>. Надати компетенції власного правового </a:t>
            </a:r>
            <a:r>
              <a:rPr lang="uk-UA" sz="2000" dirty="0" smtClean="0"/>
              <a:t>захисту та </a:t>
            </a:r>
            <a:r>
              <a:rPr lang="uk-UA" sz="2000" dirty="0"/>
              <a:t>протидії хабарництву. </a:t>
            </a:r>
            <a:endParaRPr lang="uk-UA" sz="2000" dirty="0" smtClean="0"/>
          </a:p>
          <a:p>
            <a:pPr>
              <a:buFontTx/>
              <a:buChar char="-"/>
            </a:pPr>
            <a:r>
              <a:rPr lang="uk-UA" sz="2000" dirty="0" smtClean="0"/>
              <a:t>сформувати </a:t>
            </a:r>
            <a:r>
              <a:rPr lang="uk-UA" sz="2000" dirty="0"/>
              <a:t>модель </a:t>
            </a:r>
            <a:r>
              <a:rPr lang="uk-UA" sz="2000" dirty="0" smtClean="0"/>
              <a:t>поведінки щодо </a:t>
            </a:r>
            <a:r>
              <a:rPr lang="uk-UA" sz="2000" dirty="0"/>
              <a:t>боротьби з корупційними проявами в сучасних </a:t>
            </a:r>
            <a:r>
              <a:rPr lang="uk-UA" sz="2000" dirty="0" smtClean="0"/>
              <a:t>умовах.</a:t>
            </a:r>
          </a:p>
          <a:p>
            <a:pPr>
              <a:buFontTx/>
              <a:buChar char="-"/>
            </a:pPr>
            <a:r>
              <a:rPr lang="uk-UA" sz="2000" dirty="0" smtClean="0"/>
              <a:t> новини </a:t>
            </a:r>
            <a:endParaRPr lang="uk-UA" sz="2000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https://www.facebook.com/razzdolkor/?</a:t>
            </a:r>
            <a:r>
              <a:rPr lang="en-US" dirty="0" smtClean="0">
                <a:hlinkClick r:id="rId2"/>
              </a:rPr>
              <a:t>ref=settings</a:t>
            </a:r>
            <a:r>
              <a:rPr lang="uk-UA" dirty="0" smtClean="0"/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09336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848" y="547344"/>
            <a:ext cx="8534400" cy="783916"/>
          </a:xfrm>
        </p:spPr>
        <p:txBody>
          <a:bodyPr>
            <a:normAutofit fontScale="90000"/>
          </a:bodyPr>
          <a:lstStyle/>
          <a:p>
            <a:r>
              <a:rPr lang="uk-UA" b="1" i="1" dirty="0" smtClean="0">
                <a:solidFill>
                  <a:schemeClr val="accent6">
                    <a:lumMod val="75000"/>
                  </a:schemeClr>
                </a:solidFill>
              </a:rPr>
              <a:t>Реалізовані проекти</a:t>
            </a:r>
            <a:br>
              <a:rPr lang="uk-UA" b="1" i="1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ru-RU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5764" y="1481071"/>
            <a:ext cx="8461420" cy="48038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100" dirty="0" smtClean="0"/>
              <a:t> </a:t>
            </a:r>
            <a:r>
              <a:rPr lang="ru-RU" sz="2100" b="1" dirty="0">
                <a:solidFill>
                  <a:srgbClr val="242628"/>
                </a:solidFill>
              </a:rPr>
              <a:t> «</a:t>
            </a:r>
            <a:r>
              <a:rPr lang="ru-RU" sz="2100" b="1" dirty="0" err="1">
                <a:solidFill>
                  <a:srgbClr val="242628"/>
                </a:solidFill>
              </a:rPr>
              <a:t>Підтримка</a:t>
            </a:r>
            <a:r>
              <a:rPr lang="ru-RU" sz="2100" b="1" dirty="0">
                <a:solidFill>
                  <a:srgbClr val="242628"/>
                </a:solidFill>
              </a:rPr>
              <a:t> </a:t>
            </a:r>
            <a:r>
              <a:rPr lang="ru-RU" sz="2100" b="1" dirty="0" err="1">
                <a:solidFill>
                  <a:srgbClr val="242628"/>
                </a:solidFill>
              </a:rPr>
              <a:t>антикорупційних</a:t>
            </a:r>
            <a:r>
              <a:rPr lang="ru-RU" sz="2100" b="1" dirty="0">
                <a:solidFill>
                  <a:srgbClr val="242628"/>
                </a:solidFill>
              </a:rPr>
              <a:t> ОГС для </a:t>
            </a:r>
            <a:r>
              <a:rPr lang="ru-RU" sz="2100" b="1" dirty="0" err="1">
                <a:solidFill>
                  <a:srgbClr val="242628"/>
                </a:solidFill>
              </a:rPr>
              <a:t>зміцнення</a:t>
            </a:r>
            <a:r>
              <a:rPr lang="ru-RU" sz="2100" b="1" dirty="0">
                <a:solidFill>
                  <a:srgbClr val="242628"/>
                </a:solidFill>
              </a:rPr>
              <a:t> верховенства </a:t>
            </a:r>
            <a:r>
              <a:rPr lang="ru-RU" sz="2100" b="1" dirty="0" smtClean="0">
                <a:solidFill>
                  <a:srgbClr val="242628"/>
                </a:solidFill>
              </a:rPr>
              <a:t>    права</a:t>
            </a:r>
            <a:r>
              <a:rPr lang="ru-RU" sz="2100" b="1" dirty="0">
                <a:solidFill>
                  <a:srgbClr val="242628"/>
                </a:solidFill>
              </a:rPr>
              <a:t>» </a:t>
            </a:r>
            <a:r>
              <a:rPr lang="ru-RU" sz="2100" b="1" dirty="0" smtClean="0">
                <a:solidFill>
                  <a:srgbClr val="242628"/>
                </a:solidFill>
              </a:rPr>
              <a:t>2021-2023 </a:t>
            </a:r>
            <a:r>
              <a:rPr lang="ru-RU" sz="2100" b="1" dirty="0" smtClean="0">
                <a:solidFill>
                  <a:srgbClr val="242628"/>
                </a:solidFill>
              </a:rPr>
              <a:t>р.</a:t>
            </a:r>
          </a:p>
          <a:p>
            <a:pPr marL="0" lvl="0" indent="0">
              <a:buClr>
                <a:srgbClr val="AD0101"/>
              </a:buClr>
              <a:buNone/>
            </a:pPr>
            <a:r>
              <a:rPr lang="ru-RU" sz="2000" dirty="0" smtClean="0">
                <a:solidFill>
                  <a:srgbClr val="242628"/>
                </a:solidFill>
              </a:rPr>
              <a:t> </a:t>
            </a:r>
            <a:r>
              <a:rPr lang="ru-RU" sz="2000" dirty="0">
                <a:solidFill>
                  <a:srgbClr val="242628"/>
                </a:solidFill>
              </a:rPr>
              <a:t>Програми МАТRА Посольства </a:t>
            </a:r>
            <a:r>
              <a:rPr lang="ru-RU" sz="2000" dirty="0" err="1">
                <a:solidFill>
                  <a:srgbClr val="242628"/>
                </a:solidFill>
              </a:rPr>
              <a:t>Королівства</a:t>
            </a:r>
            <a:r>
              <a:rPr lang="ru-RU" sz="2000" dirty="0">
                <a:solidFill>
                  <a:srgbClr val="242628"/>
                </a:solidFill>
              </a:rPr>
              <a:t> Нідерландів</a:t>
            </a:r>
            <a:r>
              <a:rPr lang="ru-RU" sz="2000" dirty="0" smtClean="0">
                <a:solidFill>
                  <a:srgbClr val="242628"/>
                </a:solidFill>
              </a:rPr>
              <a:t>. </a:t>
            </a:r>
          </a:p>
          <a:p>
            <a:pPr marL="0" lvl="0" indent="0">
              <a:buClr>
                <a:srgbClr val="AD0101"/>
              </a:buClr>
              <a:buNone/>
            </a:pPr>
            <a:r>
              <a:rPr lang="ru-RU" sz="2000" dirty="0">
                <a:solidFill>
                  <a:srgbClr val="242628"/>
                </a:solidFill>
              </a:rPr>
              <a:t> </a:t>
            </a:r>
            <a:r>
              <a:rPr lang="ru-RU" sz="2000" dirty="0" smtClean="0">
                <a:solidFill>
                  <a:srgbClr val="242628"/>
                </a:solidFill>
              </a:rPr>
              <a:t>                      </a:t>
            </a:r>
            <a:r>
              <a:rPr lang="uk-UA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uk-UA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Сума: </a:t>
            </a:r>
            <a:r>
              <a:rPr lang="uk-UA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3</a:t>
            </a:r>
            <a:r>
              <a:rPr lang="uk-UA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400 </a:t>
            </a:r>
            <a:r>
              <a:rPr lang="uk-UA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000,00 грн</a:t>
            </a:r>
            <a:r>
              <a:rPr lang="uk-UA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242628"/>
                </a:solidFill>
              </a:rPr>
              <a:t>Проєкт направлений на </a:t>
            </a:r>
            <a:r>
              <a:rPr lang="ru-RU" sz="2000" dirty="0" err="1">
                <a:solidFill>
                  <a:srgbClr val="242628"/>
                </a:solidFill>
              </a:rPr>
              <a:t>підвищення</a:t>
            </a:r>
            <a:r>
              <a:rPr lang="ru-RU" sz="2000" dirty="0">
                <a:solidFill>
                  <a:srgbClr val="242628"/>
                </a:solidFill>
              </a:rPr>
              <a:t> </a:t>
            </a:r>
            <a:r>
              <a:rPr lang="ru-RU" sz="2000" dirty="0" err="1">
                <a:solidFill>
                  <a:srgbClr val="242628"/>
                </a:solidFill>
              </a:rPr>
              <a:t>рівня</a:t>
            </a:r>
            <a:r>
              <a:rPr lang="ru-RU" sz="2000" dirty="0">
                <a:solidFill>
                  <a:srgbClr val="242628"/>
                </a:solidFill>
              </a:rPr>
              <a:t> </a:t>
            </a:r>
            <a:r>
              <a:rPr lang="ru-RU" sz="2000" dirty="0" err="1">
                <a:solidFill>
                  <a:srgbClr val="242628"/>
                </a:solidFill>
              </a:rPr>
              <a:t>участі</a:t>
            </a:r>
            <a:r>
              <a:rPr lang="ru-RU" sz="2000" dirty="0">
                <a:solidFill>
                  <a:srgbClr val="242628"/>
                </a:solidFill>
              </a:rPr>
              <a:t> органів </a:t>
            </a:r>
            <a:r>
              <a:rPr lang="ru-RU" sz="2000" dirty="0" err="1">
                <a:solidFill>
                  <a:srgbClr val="242628"/>
                </a:solidFill>
              </a:rPr>
              <a:t>громадянського</a:t>
            </a:r>
            <a:r>
              <a:rPr lang="ru-RU" sz="2000" dirty="0">
                <a:solidFill>
                  <a:srgbClr val="242628"/>
                </a:solidFill>
              </a:rPr>
              <a:t> </a:t>
            </a:r>
            <a:r>
              <a:rPr lang="ru-RU" sz="2000" dirty="0" err="1">
                <a:solidFill>
                  <a:srgbClr val="242628"/>
                </a:solidFill>
              </a:rPr>
              <a:t>суспільства</a:t>
            </a:r>
            <a:r>
              <a:rPr lang="ru-RU" sz="2000" dirty="0">
                <a:solidFill>
                  <a:srgbClr val="242628"/>
                </a:solidFill>
              </a:rPr>
              <a:t> у реалізації антикорупційної реформи на </a:t>
            </a:r>
            <a:r>
              <a:rPr lang="ru-RU" sz="2000" dirty="0" err="1">
                <a:solidFill>
                  <a:srgbClr val="242628"/>
                </a:solidFill>
              </a:rPr>
              <a:t>місцевому</a:t>
            </a:r>
            <a:r>
              <a:rPr lang="ru-RU" sz="2000" dirty="0">
                <a:solidFill>
                  <a:srgbClr val="242628"/>
                </a:solidFill>
              </a:rPr>
              <a:t> </a:t>
            </a:r>
            <a:r>
              <a:rPr lang="ru-RU" sz="2000" dirty="0" err="1">
                <a:solidFill>
                  <a:srgbClr val="242628"/>
                </a:solidFill>
              </a:rPr>
              <a:t>рівні</a:t>
            </a:r>
            <a:r>
              <a:rPr lang="ru-RU" sz="2000" dirty="0">
                <a:solidFill>
                  <a:srgbClr val="242628"/>
                </a:solidFill>
              </a:rPr>
              <a:t> в </a:t>
            </a:r>
            <a:r>
              <a:rPr lang="ru-RU" sz="2000" dirty="0" err="1">
                <a:solidFill>
                  <a:srgbClr val="242628"/>
                </a:solidFill>
              </a:rPr>
              <a:t>північній</a:t>
            </a:r>
            <a:r>
              <a:rPr lang="ru-RU" sz="2000" dirty="0">
                <a:solidFill>
                  <a:srgbClr val="242628"/>
                </a:solidFill>
              </a:rPr>
              <a:t> </a:t>
            </a:r>
            <a:r>
              <a:rPr lang="ru-RU" sz="2000" dirty="0" err="1">
                <a:solidFill>
                  <a:srgbClr val="242628"/>
                </a:solidFill>
              </a:rPr>
              <a:t>частині</a:t>
            </a:r>
            <a:r>
              <a:rPr lang="ru-RU" sz="2000" dirty="0">
                <a:solidFill>
                  <a:srgbClr val="242628"/>
                </a:solidFill>
              </a:rPr>
              <a:t> України: Чернігівській, </a:t>
            </a:r>
            <a:r>
              <a:rPr lang="ru-RU" sz="2000" dirty="0" err="1">
                <a:solidFill>
                  <a:srgbClr val="242628"/>
                </a:solidFill>
              </a:rPr>
              <a:t>Сумській</a:t>
            </a:r>
            <a:r>
              <a:rPr lang="ru-RU" sz="2000" dirty="0">
                <a:solidFill>
                  <a:srgbClr val="242628"/>
                </a:solidFill>
              </a:rPr>
              <a:t> та Харківській областях</a:t>
            </a:r>
            <a:r>
              <a:rPr lang="ru-RU" sz="2000" dirty="0" smtClean="0">
                <a:solidFill>
                  <a:srgbClr val="242628"/>
                </a:solidFill>
              </a:rPr>
              <a:t>.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242628"/>
                </a:solidFill>
              </a:rPr>
              <a:t>- </a:t>
            </a:r>
            <a:r>
              <a:rPr lang="ru-RU" sz="2000" dirty="0" err="1" smtClean="0">
                <a:solidFill>
                  <a:srgbClr val="242628"/>
                </a:solidFill>
              </a:rPr>
              <a:t>навчання</a:t>
            </a:r>
            <a:r>
              <a:rPr lang="ru-RU" sz="2000" dirty="0" smtClean="0">
                <a:solidFill>
                  <a:srgbClr val="242628"/>
                </a:solidFill>
              </a:rPr>
              <a:t>, </a:t>
            </a:r>
            <a:r>
              <a:rPr lang="ru-RU" sz="2000" dirty="0" err="1" smtClean="0">
                <a:solidFill>
                  <a:srgbClr val="242628"/>
                </a:solidFill>
              </a:rPr>
              <a:t>тренінги</a:t>
            </a:r>
            <a:r>
              <a:rPr lang="ru-RU" sz="2000" dirty="0" smtClean="0">
                <a:solidFill>
                  <a:srgbClr val="242628"/>
                </a:solidFill>
              </a:rPr>
              <a:t>, </a:t>
            </a:r>
            <a:r>
              <a:rPr lang="ru-RU" sz="2000" dirty="0" err="1" smtClean="0">
                <a:solidFill>
                  <a:srgbClr val="242628"/>
                </a:solidFill>
              </a:rPr>
              <a:t>антикорупційна</a:t>
            </a:r>
            <a:r>
              <a:rPr lang="ru-RU" sz="2000" dirty="0" smtClean="0">
                <a:solidFill>
                  <a:srgbClr val="242628"/>
                </a:solidFill>
              </a:rPr>
              <a:t> школа,  конкурс </a:t>
            </a:r>
            <a:r>
              <a:rPr lang="ru-RU" sz="2000" dirty="0" err="1" smtClean="0">
                <a:solidFill>
                  <a:srgbClr val="242628"/>
                </a:solidFill>
              </a:rPr>
              <a:t>мінігрантів</a:t>
            </a:r>
            <a:r>
              <a:rPr lang="ru-RU" sz="2000" dirty="0" smtClean="0">
                <a:solidFill>
                  <a:srgbClr val="242628"/>
                </a:solidFill>
              </a:rPr>
              <a:t>, </a:t>
            </a:r>
            <a:r>
              <a:rPr lang="ru-RU" sz="2000" dirty="0" smtClean="0">
                <a:solidFill>
                  <a:srgbClr val="242628"/>
                </a:solidFill>
              </a:rPr>
              <a:t>для</a:t>
            </a:r>
            <a:r>
              <a:rPr lang="ru-RU" sz="2000" dirty="0" smtClean="0">
                <a:solidFill>
                  <a:srgbClr val="242628"/>
                </a:solidFill>
              </a:rPr>
              <a:t> проведення 13 </a:t>
            </a:r>
            <a:r>
              <a:rPr lang="ru-RU" sz="2000" dirty="0" err="1" smtClean="0">
                <a:solidFill>
                  <a:srgbClr val="242628"/>
                </a:solidFill>
              </a:rPr>
              <a:t>антикорупційних</a:t>
            </a:r>
            <a:r>
              <a:rPr lang="ru-RU" sz="2000" dirty="0" smtClean="0">
                <a:solidFill>
                  <a:srgbClr val="242628"/>
                </a:solidFill>
              </a:rPr>
              <a:t> </a:t>
            </a:r>
            <a:r>
              <a:rPr lang="ru-RU" sz="2000" dirty="0" err="1" smtClean="0">
                <a:solidFill>
                  <a:srgbClr val="242628"/>
                </a:solidFill>
              </a:rPr>
              <a:t>розслідувань</a:t>
            </a:r>
            <a:r>
              <a:rPr lang="ru-RU" sz="2000" dirty="0" smtClean="0">
                <a:solidFill>
                  <a:srgbClr val="242628"/>
                </a:solidFill>
              </a:rPr>
              <a:t> </a:t>
            </a:r>
            <a:r>
              <a:rPr lang="ru-RU" sz="2000" dirty="0" err="1" smtClean="0">
                <a:solidFill>
                  <a:srgbClr val="242628"/>
                </a:solidFill>
              </a:rPr>
              <a:t>партнерськими</a:t>
            </a:r>
            <a:r>
              <a:rPr lang="ru-RU" sz="2000" dirty="0" smtClean="0">
                <a:solidFill>
                  <a:srgbClr val="242628"/>
                </a:solidFill>
              </a:rPr>
              <a:t> </a:t>
            </a:r>
            <a:r>
              <a:rPr lang="ru-RU" sz="2000" dirty="0" err="1" smtClean="0">
                <a:solidFill>
                  <a:srgbClr val="242628"/>
                </a:solidFill>
              </a:rPr>
              <a:t>громадськими</a:t>
            </a:r>
            <a:r>
              <a:rPr lang="ru-RU" sz="2000" dirty="0" smtClean="0">
                <a:solidFill>
                  <a:srgbClr val="242628"/>
                </a:solidFill>
              </a:rPr>
              <a:t> </a:t>
            </a:r>
            <a:r>
              <a:rPr lang="ru-RU" sz="2000" dirty="0" err="1" smtClean="0">
                <a:solidFill>
                  <a:srgbClr val="242628"/>
                </a:solidFill>
              </a:rPr>
              <a:t>організаціями</a:t>
            </a:r>
            <a:r>
              <a:rPr lang="ru-RU" sz="2000" dirty="0" smtClean="0">
                <a:solidFill>
                  <a:srgbClr val="242628"/>
                </a:solidFill>
              </a:rPr>
              <a:t> </a:t>
            </a:r>
            <a:r>
              <a:rPr lang="ru-RU" sz="2000" dirty="0" err="1" smtClean="0">
                <a:solidFill>
                  <a:srgbClr val="242628"/>
                </a:solidFill>
              </a:rPr>
              <a:t>пілотних</a:t>
            </a:r>
            <a:r>
              <a:rPr lang="ru-RU" sz="2000" dirty="0" smtClean="0">
                <a:solidFill>
                  <a:srgbClr val="242628"/>
                </a:solidFill>
              </a:rPr>
              <a:t> областей.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50127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2507" y="130486"/>
            <a:ext cx="8534400" cy="1254562"/>
          </a:xfrm>
        </p:spPr>
        <p:txBody>
          <a:bodyPr>
            <a:normAutofit/>
          </a:bodyPr>
          <a:lstStyle/>
          <a:p>
            <a:r>
              <a:rPr lang="uk-UA" b="1" i="1" dirty="0" smtClean="0">
                <a:solidFill>
                  <a:schemeClr val="accent6">
                    <a:lumMod val="75000"/>
                  </a:schemeClr>
                </a:solidFill>
              </a:rPr>
              <a:t>Досягнення організації  </a:t>
            </a:r>
            <a:endParaRPr lang="uk-UA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627094"/>
            <a:ext cx="8989454" cy="42327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 dirty="0" smtClean="0"/>
              <a:t>   </a:t>
            </a:r>
            <a:endParaRPr lang="ru-RU" sz="2000" dirty="0"/>
          </a:p>
          <a:p>
            <a:pPr lvl="1">
              <a:spcBef>
                <a:spcPts val="1200"/>
              </a:spcBef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uk-UA" sz="2000" dirty="0" smtClean="0"/>
              <a:t>Проведено 43 інформаційних кампанії.</a:t>
            </a:r>
          </a:p>
          <a:p>
            <a:pPr lvl="1">
              <a:spcBef>
                <a:spcPts val="1200"/>
              </a:spcBef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uk-UA" sz="2000" dirty="0" smtClean="0"/>
              <a:t>Підтримано, фінансово, 15 ГО в </a:t>
            </a:r>
            <a:r>
              <a:rPr lang="uk-UA" sz="2000" dirty="0" smtClean="0"/>
              <a:t>3 пілотних </a:t>
            </a:r>
            <a:r>
              <a:rPr lang="uk-UA" sz="2000" dirty="0" smtClean="0"/>
              <a:t>областях для проведення антикорупційних розслідувань.</a:t>
            </a:r>
          </a:p>
          <a:p>
            <a:pPr lvl="1">
              <a:spcBef>
                <a:spcPts val="1200"/>
              </a:spcBef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uk-UA" sz="2000" dirty="0" smtClean="0"/>
              <a:t>Створена діюча мережа антикорупційних організацій на півночі України.</a:t>
            </a:r>
          </a:p>
        </p:txBody>
      </p:sp>
    </p:spTree>
    <p:extLst>
      <p:ext uri="{BB962C8B-B14F-4D97-AF65-F5344CB8AC3E}">
        <p14:creationId xmlns:p14="http://schemas.microsoft.com/office/powerpoint/2010/main" val="56574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7360" y="527527"/>
            <a:ext cx="8534400" cy="1120799"/>
          </a:xfrm>
        </p:spPr>
        <p:txBody>
          <a:bodyPr>
            <a:normAutofit/>
          </a:bodyPr>
          <a:lstStyle/>
          <a:p>
            <a:r>
              <a:rPr lang="uk-UA" i="1" dirty="0">
                <a:ln w="13335" cmpd="sng">
                  <a:solidFill>
                    <a:srgbClr val="7FD13B">
                      <a:lumMod val="50000"/>
                    </a:srgb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</a:rPr>
              <a:t>Досягнення організації </a:t>
            </a:r>
            <a:endParaRPr lang="uk-UA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627094"/>
            <a:ext cx="7946265" cy="4232793"/>
          </a:xfrm>
        </p:spPr>
        <p:txBody>
          <a:bodyPr>
            <a:normAutofit/>
          </a:bodyPr>
          <a:lstStyle/>
          <a:p>
            <a:pPr lvl="1" algn="just">
              <a:spcBef>
                <a:spcPts val="1200"/>
              </a:spcBef>
              <a:tabLst>
                <a:tab pos="2637155" algn="ctr"/>
                <a:tab pos="5274310" algn="r"/>
              </a:tabLst>
            </a:pPr>
            <a:r>
              <a:rPr lang="uk-UA" sz="2000" dirty="0" smtClean="0"/>
              <a:t>	Підвищено ефективності зусиль, спрямованих на протидію корупції в Чернігівській, Сумській, Харківській обл.</a:t>
            </a:r>
          </a:p>
          <a:p>
            <a:pPr lvl="1" algn="just">
              <a:spcBef>
                <a:spcPts val="1200"/>
              </a:spcBef>
              <a:tabLst>
                <a:tab pos="2637155" algn="ctr"/>
                <a:tab pos="5274310" algn="r"/>
              </a:tabLst>
            </a:pPr>
            <a:r>
              <a:rPr lang="uk-UA" sz="2000" dirty="0" smtClean="0"/>
              <a:t>Проведено </a:t>
            </a:r>
            <a:r>
              <a:rPr lang="uk-UA" sz="2000" dirty="0" smtClean="0"/>
              <a:t>13 </a:t>
            </a:r>
            <a:r>
              <a:rPr lang="uk-UA" sz="2000" dirty="0" smtClean="0"/>
              <a:t>антикорупційних розслідувань.	</a:t>
            </a:r>
          </a:p>
          <a:p>
            <a:pPr lvl="1" algn="just">
              <a:spcBef>
                <a:spcPts val="1200"/>
              </a:spcBef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uk-UA" sz="2000" dirty="0" smtClean="0"/>
              <a:t>	Забезпечення підзвітності влади та зміцнення довіри між владою та громадськістю в тому, що стосується добросовісності у здійсненні державних закупівель.</a:t>
            </a:r>
          </a:p>
          <a:p>
            <a:pPr lvl="1" algn="just">
              <a:spcBef>
                <a:spcPts val="1200"/>
              </a:spcBef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uk-UA" sz="2000" dirty="0" smtClean="0"/>
              <a:t>	Створена мережа антикорупційних організацій.</a:t>
            </a:r>
          </a:p>
          <a:p>
            <a:pPr lvl="1" algn="just">
              <a:spcBef>
                <a:spcPts val="1200"/>
              </a:spcBef>
              <a:tabLst>
                <a:tab pos="2637155" algn="ctr"/>
                <a:tab pos="5274310" algn="r"/>
              </a:tabLst>
            </a:pPr>
            <a:r>
              <a:rPr lang="uk-UA" sz="2000" dirty="0" smtClean="0"/>
              <a:t> Більше 200 молодих людей долучились до </a:t>
            </a:r>
            <a:r>
              <a:rPr lang="ru-RU" sz="2000" dirty="0" err="1" smtClean="0"/>
              <a:t>розробки</a:t>
            </a:r>
            <a:r>
              <a:rPr lang="ru-RU" sz="2000" dirty="0" smtClean="0"/>
              <a:t> </a:t>
            </a:r>
            <a:r>
              <a:rPr lang="ru-RU" sz="2000" dirty="0"/>
              <a:t>та реалізації </a:t>
            </a:r>
            <a:r>
              <a:rPr lang="ru-RU" sz="2000" dirty="0" err="1"/>
              <a:t>молодіжних</a:t>
            </a:r>
            <a:r>
              <a:rPr lang="ru-RU" sz="2000" dirty="0"/>
              <a:t> </a:t>
            </a:r>
            <a:r>
              <a:rPr lang="ru-RU" sz="2000" dirty="0" err="1"/>
              <a:t>програм</a:t>
            </a:r>
            <a:r>
              <a:rPr lang="ru-RU" sz="2000" dirty="0"/>
              <a:t> і </a:t>
            </a:r>
            <a:r>
              <a:rPr lang="ru-RU" sz="2000" dirty="0" err="1" smtClean="0"/>
              <a:t>стратегій</a:t>
            </a:r>
            <a:r>
              <a:rPr lang="ru-RU" sz="2000" dirty="0"/>
              <a:t>.</a:t>
            </a:r>
            <a:endParaRPr lang="uk-UA" sz="2000" dirty="0" smtClean="0"/>
          </a:p>
          <a:p>
            <a:pPr lvl="1" algn="just">
              <a:spcAft>
                <a:spcPts val="0"/>
              </a:spcAft>
              <a:tabLst>
                <a:tab pos="2637155" algn="ctr"/>
                <a:tab pos="5274310" algn="r"/>
              </a:tabLst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832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4716" y="609600"/>
            <a:ext cx="8239286" cy="1002632"/>
          </a:xfrm>
        </p:spPr>
        <p:txBody>
          <a:bodyPr/>
          <a:lstStyle/>
          <a:p>
            <a:r>
              <a:rPr lang="uk-UA" sz="2800" i="1" spc="40" dirty="0">
                <a:ln w="13335" cmpd="sng">
                  <a:solidFill>
                    <a:srgbClr val="7FD13B">
                      <a:lumMod val="50000"/>
                    </a:srgb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</a:rPr>
              <a:t>Інформація про донорів 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3586" y="1667294"/>
            <a:ext cx="8711365" cy="4059907"/>
          </a:xfrm>
        </p:spPr>
        <p:txBody>
          <a:bodyPr>
            <a:normAutofit lnSpcReduction="10000"/>
          </a:bodyPr>
          <a:lstStyle/>
          <a:p>
            <a:r>
              <a:rPr lang="uk-UA" sz="2000" dirty="0">
                <a:solidFill>
                  <a:schemeClr val="tx1"/>
                </a:solidFill>
              </a:rPr>
              <a:t>Програма </a:t>
            </a:r>
            <a:r>
              <a:rPr lang="en-US" sz="2000" dirty="0">
                <a:solidFill>
                  <a:schemeClr val="tx1"/>
                </a:solidFill>
              </a:rPr>
              <a:t>MATRA </a:t>
            </a:r>
            <a:r>
              <a:rPr lang="uk-UA" sz="2000" dirty="0">
                <a:solidFill>
                  <a:schemeClr val="tx1"/>
                </a:solidFill>
              </a:rPr>
              <a:t>посольство Королівства Нідерландів</a:t>
            </a:r>
          </a:p>
          <a:p>
            <a:r>
              <a:rPr lang="uk-UA" sz="2000" dirty="0" smtClean="0">
                <a:solidFill>
                  <a:schemeClr val="tx1"/>
                </a:solidFill>
              </a:rPr>
              <a:t>Міжнародний </a:t>
            </a:r>
            <a:r>
              <a:rPr lang="uk-UA" sz="2000" dirty="0" smtClean="0">
                <a:solidFill>
                  <a:schemeClr val="tx1"/>
                </a:solidFill>
              </a:rPr>
              <a:t>фонд Відродження</a:t>
            </a:r>
          </a:p>
          <a:p>
            <a:r>
              <a:rPr lang="uk-UA" sz="2000" dirty="0" smtClean="0">
                <a:solidFill>
                  <a:schemeClr val="tx1"/>
                </a:solidFill>
              </a:rPr>
              <a:t>Посольство США в Україні</a:t>
            </a:r>
          </a:p>
          <a:p>
            <a:r>
              <a:rPr lang="uk-UA" sz="2000" dirty="0" smtClean="0">
                <a:solidFill>
                  <a:schemeClr val="tx1"/>
                </a:solidFill>
              </a:rPr>
              <a:t>Канадський фонд підтримки місцевих ініціатив</a:t>
            </a:r>
          </a:p>
          <a:p>
            <a:r>
              <a:rPr lang="uk-UA" sz="2000" dirty="0" smtClean="0">
                <a:solidFill>
                  <a:schemeClr val="tx1"/>
                </a:solidFill>
              </a:rPr>
              <a:t>Міністерства Закордонних Справ республіки Естонія, Литви, Польщі </a:t>
            </a:r>
          </a:p>
          <a:p>
            <a:r>
              <a:rPr lang="uk-UA" sz="2000" dirty="0" smtClean="0">
                <a:solidFill>
                  <a:schemeClr val="tx1"/>
                </a:solidFill>
              </a:rPr>
              <a:t>Міжнародний фонд громадянських свобод</a:t>
            </a:r>
          </a:p>
          <a:p>
            <a:r>
              <a:rPr lang="uk-UA" sz="2000" dirty="0" smtClean="0">
                <a:solidFill>
                  <a:schemeClr val="tx1"/>
                </a:solidFill>
              </a:rPr>
              <a:t>Фонд підтримки прав людини та демократії Державного Департаменту США</a:t>
            </a:r>
          </a:p>
          <a:p>
            <a:r>
              <a:rPr lang="uk-UA" sz="2000" dirty="0" smtClean="0">
                <a:solidFill>
                  <a:schemeClr val="tx1"/>
                </a:solidFill>
              </a:rPr>
              <a:t>Приватний бізнес</a:t>
            </a:r>
          </a:p>
          <a:p>
            <a:r>
              <a:rPr lang="en-US" sz="2000" dirty="0">
                <a:solidFill>
                  <a:schemeClr val="tx1"/>
                </a:solidFill>
              </a:rPr>
              <a:t>UNDP Democratic Governance </a:t>
            </a:r>
            <a:r>
              <a:rPr lang="en-US" sz="2000" dirty="0" smtClean="0">
                <a:solidFill>
                  <a:schemeClr val="tx1"/>
                </a:solidFill>
              </a:rPr>
              <a:t>Programme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uk-UA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149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488</TotalTime>
  <Words>381</Words>
  <Application>Microsoft Office PowerPoint</Application>
  <PresentationFormat>Широкоэкранный</PresentationFormat>
  <Paragraphs>63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Грань</vt:lpstr>
      <vt:lpstr>Чернігівський Центр  Прав Людини</vt:lpstr>
      <vt:lpstr>Мета </vt:lpstr>
      <vt:lpstr>Діяльність</vt:lpstr>
      <vt:lpstr>Діяльність </vt:lpstr>
      <vt:lpstr>Реалізовані проекти </vt:lpstr>
      <vt:lpstr>Реалізовані проекти </vt:lpstr>
      <vt:lpstr>Досягнення організації  </vt:lpstr>
      <vt:lpstr>Досягнення організації </vt:lpstr>
      <vt:lpstr>Інформація про донорів </vt:lpstr>
      <vt:lpstr>Контакти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Чернігівський центр прав людини</dc:title>
  <dc:creator>Пользователь</dc:creator>
  <cp:lastModifiedBy>User</cp:lastModifiedBy>
  <cp:revision>76</cp:revision>
  <dcterms:created xsi:type="dcterms:W3CDTF">2016-03-24T17:51:56Z</dcterms:created>
  <dcterms:modified xsi:type="dcterms:W3CDTF">2025-01-10T16:16:13Z</dcterms:modified>
</cp:coreProperties>
</file>