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61" r:id="rId1"/>
  </p:sldMasterIdLst>
  <p:sldIdLst>
    <p:sldId id="256" r:id="rId2"/>
    <p:sldId id="262" r:id="rId3"/>
    <p:sldId id="267" r:id="rId4"/>
    <p:sldId id="268" r:id="rId5"/>
    <p:sldId id="271" r:id="rId6"/>
    <p:sldId id="274" r:id="rId7"/>
    <p:sldId id="272" r:id="rId8"/>
    <p:sldId id="275" r:id="rId9"/>
    <p:sldId id="264" r:id="rId10"/>
    <p:sldId id="265" r:id="rId11"/>
    <p:sldId id="273" r:id="rId12"/>
    <p:sldId id="270"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26" autoAdjust="0"/>
    <p:restoredTop sz="94660"/>
  </p:normalViewPr>
  <p:slideViewPr>
    <p:cSldViewPr snapToGrid="0">
      <p:cViewPr varScale="1">
        <p:scale>
          <a:sx n="74" d="100"/>
          <a:sy n="74" d="100"/>
        </p:scale>
        <p:origin x="37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96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644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39670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482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4107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4177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1758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169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53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041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110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075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761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082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957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311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2787156"/>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 id="2147484074" r:id="rId13"/>
    <p:sldLayoutId id="2147484075" r:id="rId14"/>
    <p:sldLayoutId id="2147484076" r:id="rId15"/>
    <p:sldLayoutId id="21474840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pravo@cn.relc.com" TargetMode="External"/><Relationship Id="rId2" Type="http://schemas.openxmlformats.org/officeDocument/2006/relationships/hyperlink" Target="http://narodcn.in.u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acebook.com/razzdolkor/?ref=setting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4082" y="923926"/>
            <a:ext cx="11529391" cy="1292086"/>
          </a:xfrm>
        </p:spPr>
        <p:txBody>
          <a:bodyPr>
            <a:normAutofit fontScale="90000"/>
          </a:bodyPr>
          <a:lstStyle/>
          <a:p>
            <a:pPr algn="ctr"/>
            <a:r>
              <a:rPr lang="uk-UA" dirty="0" smtClean="0">
                <a:solidFill>
                  <a:schemeClr val="accent1">
                    <a:lumMod val="50000"/>
                  </a:schemeClr>
                </a:solidFill>
                <a:latin typeface="+mn-lt"/>
              </a:rPr>
              <a:t>Чернігівський Центр </a:t>
            </a:r>
            <a:r>
              <a:rPr lang="en-US" dirty="0" smtClean="0">
                <a:solidFill>
                  <a:schemeClr val="accent1">
                    <a:lumMod val="50000"/>
                  </a:schemeClr>
                </a:solidFill>
                <a:latin typeface="+mn-lt"/>
              </a:rPr>
              <a:t/>
            </a:r>
            <a:br>
              <a:rPr lang="en-US" dirty="0" smtClean="0">
                <a:solidFill>
                  <a:schemeClr val="accent1">
                    <a:lumMod val="50000"/>
                  </a:schemeClr>
                </a:solidFill>
                <a:latin typeface="+mn-lt"/>
              </a:rPr>
            </a:br>
            <a:r>
              <a:rPr lang="uk-UA" dirty="0">
                <a:solidFill>
                  <a:schemeClr val="accent1">
                    <a:lumMod val="50000"/>
                  </a:schemeClr>
                </a:solidFill>
                <a:latin typeface="+mn-lt"/>
              </a:rPr>
              <a:t>П</a:t>
            </a:r>
            <a:r>
              <a:rPr lang="uk-UA" dirty="0" smtClean="0">
                <a:solidFill>
                  <a:schemeClr val="accent1">
                    <a:lumMod val="50000"/>
                  </a:schemeClr>
                </a:solidFill>
                <a:latin typeface="+mn-lt"/>
              </a:rPr>
              <a:t>рав Людини</a:t>
            </a:r>
            <a:endParaRPr lang="ru-RU" dirty="0">
              <a:solidFill>
                <a:schemeClr val="accent1">
                  <a:lumMod val="50000"/>
                </a:schemeClr>
              </a:solidFill>
              <a:latin typeface="+mn-lt"/>
            </a:endParaRPr>
          </a:p>
        </p:txBody>
      </p:sp>
      <p:sp>
        <p:nvSpPr>
          <p:cNvPr id="3" name="Подзаголовок 2"/>
          <p:cNvSpPr>
            <a:spLocks noGrp="1"/>
          </p:cNvSpPr>
          <p:nvPr>
            <p:ph type="subTitle" idx="1"/>
          </p:nvPr>
        </p:nvSpPr>
        <p:spPr>
          <a:xfrm>
            <a:off x="2202873" y="4508965"/>
            <a:ext cx="5600171" cy="1448490"/>
          </a:xfrm>
        </p:spPr>
        <p:txBody>
          <a:bodyPr>
            <a:normAutofit/>
          </a:bodyPr>
          <a:lstStyle/>
          <a:p>
            <a:r>
              <a:rPr lang="uk-UA" sz="4400" b="1" i="1" dirty="0" smtClean="0">
                <a:solidFill>
                  <a:schemeClr val="accent6">
                    <a:lumMod val="75000"/>
                  </a:schemeClr>
                </a:solidFill>
              </a:rPr>
              <a:t>РІЧНИЙ ЗВІТ- 201</a:t>
            </a:r>
            <a:r>
              <a:rPr lang="ru-RU" sz="4400" b="1" i="1" dirty="0">
                <a:solidFill>
                  <a:schemeClr val="accent6">
                    <a:lumMod val="75000"/>
                  </a:schemeClr>
                </a:solidFill>
              </a:rPr>
              <a:t>9</a:t>
            </a:r>
            <a:endParaRPr lang="en-US" sz="4400" b="1" i="1" dirty="0" smtClean="0">
              <a:solidFill>
                <a:schemeClr val="accent6">
                  <a:lumMod val="75000"/>
                </a:schemeClr>
              </a:solidFill>
            </a:endParaRPr>
          </a:p>
          <a:p>
            <a:endParaRPr lang="ru-RU" sz="4400" b="1" i="1" dirty="0">
              <a:solidFill>
                <a:schemeClr val="accent6">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0326" y="2586789"/>
            <a:ext cx="1593096" cy="1391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9819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5"/>
            <a:ext cx="8534400" cy="1507067"/>
          </a:xfrm>
        </p:spPr>
        <p:txBody>
          <a:bodyPr>
            <a:normAutofit/>
          </a:bodyPr>
          <a:lstStyle/>
          <a:p>
            <a:r>
              <a:rPr lang="uk-UA" i="1" dirty="0">
                <a:ln w="13335" cmpd="sng">
                  <a:solidFill>
                    <a:srgbClr val="7FD13B">
                      <a:lumMod val="50000"/>
                    </a:srgbClr>
                  </a:solidFill>
                  <a:prstDash val="solid"/>
                </a:ln>
                <a:solidFill>
                  <a:schemeClr val="accent1">
                    <a:lumMod val="75000"/>
                  </a:schemeClr>
                </a:solidFill>
              </a:rPr>
              <a:t>Досягнення організації </a:t>
            </a:r>
            <a:endParaRPr lang="uk-UA" b="1" i="1" dirty="0">
              <a:solidFill>
                <a:schemeClr val="accent1">
                  <a:lumMod val="75000"/>
                </a:schemeClr>
              </a:solidFill>
            </a:endParaRPr>
          </a:p>
        </p:txBody>
      </p:sp>
      <p:sp>
        <p:nvSpPr>
          <p:cNvPr id="3" name="Объект 2"/>
          <p:cNvSpPr>
            <a:spLocks noGrp="1"/>
          </p:cNvSpPr>
          <p:nvPr>
            <p:ph idx="1"/>
          </p:nvPr>
        </p:nvSpPr>
        <p:spPr>
          <a:xfrm>
            <a:off x="264694" y="1314273"/>
            <a:ext cx="10206318" cy="4935071"/>
          </a:xfrm>
        </p:spPr>
        <p:txBody>
          <a:bodyPr>
            <a:normAutofit/>
          </a:bodyPr>
          <a:lstStyle/>
          <a:p>
            <a:pPr lvl="1" algn="just">
              <a:spcBef>
                <a:spcPts val="1200"/>
              </a:spcBef>
              <a:tabLst>
                <a:tab pos="2637155" algn="ctr"/>
                <a:tab pos="5274310" algn="r"/>
              </a:tabLst>
            </a:pPr>
            <a:r>
              <a:rPr lang="uk-UA" sz="2400" dirty="0" smtClean="0">
                <a:solidFill>
                  <a:schemeClr val="accent2">
                    <a:lumMod val="75000"/>
                  </a:schemeClr>
                </a:solidFill>
              </a:rPr>
              <a:t>ОГС посилили свою моніторингову спроможність та ефективно використовують інструменти громадського контролю за впровадженням норм нового антикорупційного законодавства. </a:t>
            </a:r>
          </a:p>
          <a:p>
            <a:pPr lvl="1" algn="just">
              <a:spcBef>
                <a:spcPts val="1200"/>
              </a:spcBef>
              <a:tabLst>
                <a:tab pos="2637155" algn="ctr"/>
                <a:tab pos="5274310" algn="r"/>
              </a:tabLst>
            </a:pPr>
            <a:r>
              <a:rPr lang="uk-UA" sz="2400" dirty="0" smtClean="0">
                <a:solidFill>
                  <a:schemeClr val="accent2">
                    <a:lumMod val="75000"/>
                  </a:schemeClr>
                </a:solidFill>
              </a:rPr>
              <a:t>Наявність місцевого контролю за реалізацією антикорупційної реформи в регіоні. </a:t>
            </a:r>
          </a:p>
          <a:p>
            <a:pPr lvl="1" algn="just">
              <a:spcBef>
                <a:spcPts val="1200"/>
              </a:spcBef>
              <a:tabLst>
                <a:tab pos="2637155" algn="ctr"/>
                <a:tab pos="5274310" algn="r"/>
              </a:tabLst>
            </a:pPr>
            <a:r>
              <a:rPr lang="uk-UA" sz="2400" dirty="0" smtClean="0">
                <a:solidFill>
                  <a:schemeClr val="accent2">
                    <a:lumMod val="75000"/>
                  </a:schemeClr>
                </a:solidFill>
              </a:rPr>
              <a:t>Молодь знизила толерантність до корупції та має компетенції для власного правового захисту та протидії хабарництву. </a:t>
            </a:r>
          </a:p>
          <a:p>
            <a:pPr lvl="1" algn="just">
              <a:spcBef>
                <a:spcPts val="1200"/>
              </a:spcBef>
              <a:tabLst>
                <a:tab pos="2637155" algn="ctr"/>
                <a:tab pos="5274310" algn="r"/>
              </a:tabLst>
            </a:pPr>
            <a:r>
              <a:rPr lang="uk-UA" sz="2400" dirty="0" smtClean="0">
                <a:solidFill>
                  <a:schemeClr val="accent2">
                    <a:lumMod val="75000"/>
                  </a:schemeClr>
                </a:solidFill>
              </a:rPr>
              <a:t>Активізація співпраці антикорупційної громадськості з антикорупційними структурами. </a:t>
            </a:r>
          </a:p>
          <a:p>
            <a:pPr marL="457200" lvl="1" indent="0" algn="just">
              <a:spcBef>
                <a:spcPts val="1200"/>
              </a:spcBef>
              <a:buNone/>
              <a:tabLst>
                <a:tab pos="2637155" algn="ctr"/>
                <a:tab pos="5274310" algn="r"/>
              </a:tabLst>
            </a:pPr>
            <a:endParaRPr lang="ru-RU" dirty="0">
              <a:solidFill>
                <a:srgbClr val="002060"/>
              </a:solidFill>
            </a:endParaRPr>
          </a:p>
        </p:txBody>
      </p:sp>
    </p:spTree>
    <p:extLst>
      <p:ext uri="{BB962C8B-B14F-4D97-AF65-F5344CB8AC3E}">
        <p14:creationId xmlns:p14="http://schemas.microsoft.com/office/powerpoint/2010/main" val="4004710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7360" y="527527"/>
            <a:ext cx="8534400" cy="1120799"/>
          </a:xfrm>
        </p:spPr>
        <p:txBody>
          <a:bodyPr>
            <a:normAutofit/>
          </a:bodyPr>
          <a:lstStyle/>
          <a:p>
            <a:r>
              <a:rPr lang="uk-UA" i="1" dirty="0">
                <a:ln w="13335" cmpd="sng">
                  <a:solidFill>
                    <a:srgbClr val="7FD13B">
                      <a:lumMod val="50000"/>
                    </a:srgbClr>
                  </a:solidFill>
                  <a:prstDash val="solid"/>
                </a:ln>
                <a:solidFill>
                  <a:schemeClr val="accent1">
                    <a:lumMod val="75000"/>
                  </a:schemeClr>
                </a:solidFill>
              </a:rPr>
              <a:t>Досягнення організації </a:t>
            </a:r>
            <a:endParaRPr lang="uk-UA" b="1" i="1" dirty="0">
              <a:solidFill>
                <a:schemeClr val="accent1">
                  <a:lumMod val="75000"/>
                </a:schemeClr>
              </a:solidFill>
            </a:endParaRPr>
          </a:p>
        </p:txBody>
      </p:sp>
      <p:sp>
        <p:nvSpPr>
          <p:cNvPr id="3" name="Объект 2"/>
          <p:cNvSpPr>
            <a:spLocks noGrp="1"/>
          </p:cNvSpPr>
          <p:nvPr>
            <p:ph idx="1"/>
          </p:nvPr>
        </p:nvSpPr>
        <p:spPr>
          <a:xfrm>
            <a:off x="914400" y="1627094"/>
            <a:ext cx="10206318" cy="4935071"/>
          </a:xfrm>
        </p:spPr>
        <p:txBody>
          <a:bodyPr>
            <a:normAutofit/>
          </a:bodyPr>
          <a:lstStyle/>
          <a:p>
            <a:pPr lvl="1" algn="just">
              <a:spcBef>
                <a:spcPts val="1200"/>
              </a:spcBef>
              <a:tabLst>
                <a:tab pos="2637155" algn="ctr"/>
                <a:tab pos="5274310" algn="r"/>
              </a:tabLst>
            </a:pPr>
            <a:r>
              <a:rPr lang="uk-UA" sz="2800" dirty="0" smtClean="0"/>
              <a:t>	Підвищено ефективності зусиль, спрямованих на протидію корупції в Чернігівській області.	</a:t>
            </a:r>
          </a:p>
          <a:p>
            <a:pPr lvl="1" algn="just">
              <a:spcBef>
                <a:spcPts val="1200"/>
              </a:spcBef>
              <a:spcAft>
                <a:spcPts val="0"/>
              </a:spcAft>
              <a:tabLst>
                <a:tab pos="2637155" algn="ctr"/>
                <a:tab pos="5274310" algn="r"/>
              </a:tabLst>
            </a:pPr>
            <a:r>
              <a:rPr lang="uk-UA" sz="2800" dirty="0" smtClean="0"/>
              <a:t>	Забезпечення підзвітності влади та зміцнення довіри між владою та громадськістю в тому, що стосується добросовісності у здійсненні державних закупівель.</a:t>
            </a:r>
          </a:p>
          <a:p>
            <a:pPr lvl="1" algn="just">
              <a:spcBef>
                <a:spcPts val="1200"/>
              </a:spcBef>
              <a:spcAft>
                <a:spcPts val="0"/>
              </a:spcAft>
              <a:tabLst>
                <a:tab pos="2637155" algn="ctr"/>
                <a:tab pos="5274310" algn="r"/>
              </a:tabLst>
            </a:pPr>
            <a:r>
              <a:rPr lang="uk-UA" sz="2800" dirty="0" smtClean="0"/>
              <a:t>	Мінімізація умов для проявів корупції. </a:t>
            </a:r>
          </a:p>
          <a:p>
            <a:pPr lvl="1" algn="just">
              <a:spcAft>
                <a:spcPts val="0"/>
              </a:spcAft>
              <a:tabLst>
                <a:tab pos="2637155" algn="ctr"/>
                <a:tab pos="5274310" algn="r"/>
              </a:tabLst>
            </a:pPr>
            <a:endParaRPr lang="ru-RU" dirty="0"/>
          </a:p>
        </p:txBody>
      </p:sp>
    </p:spTree>
    <p:extLst>
      <p:ext uri="{BB962C8B-B14F-4D97-AF65-F5344CB8AC3E}">
        <p14:creationId xmlns:p14="http://schemas.microsoft.com/office/powerpoint/2010/main" val="3318325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4716" y="609600"/>
            <a:ext cx="8239286" cy="1002632"/>
          </a:xfrm>
        </p:spPr>
        <p:txBody>
          <a:bodyPr/>
          <a:lstStyle/>
          <a:p>
            <a:r>
              <a:rPr lang="uk-UA" sz="2800" i="1" spc="40" dirty="0">
                <a:ln w="13335" cmpd="sng">
                  <a:solidFill>
                    <a:srgbClr val="7FD13B">
                      <a:lumMod val="50000"/>
                    </a:srgbClr>
                  </a:solidFill>
                  <a:prstDash val="solid"/>
                </a:ln>
                <a:solidFill>
                  <a:schemeClr val="accent1">
                    <a:lumMod val="75000"/>
                  </a:schemeClr>
                </a:solidFill>
              </a:rPr>
              <a:t>Інформація про донорів </a:t>
            </a:r>
            <a:endParaRPr lang="ru-RU" dirty="0">
              <a:solidFill>
                <a:schemeClr val="accent1">
                  <a:lumMod val="75000"/>
                </a:schemeClr>
              </a:solidFill>
            </a:endParaRPr>
          </a:p>
        </p:txBody>
      </p:sp>
      <p:sp>
        <p:nvSpPr>
          <p:cNvPr id="3" name="Объект 2"/>
          <p:cNvSpPr>
            <a:spLocks noGrp="1"/>
          </p:cNvSpPr>
          <p:nvPr>
            <p:ph idx="1"/>
          </p:nvPr>
        </p:nvSpPr>
        <p:spPr>
          <a:xfrm>
            <a:off x="773586" y="1667294"/>
            <a:ext cx="8711365" cy="4059907"/>
          </a:xfrm>
        </p:spPr>
        <p:txBody>
          <a:bodyPr>
            <a:normAutofit fontScale="92500" lnSpcReduction="10000"/>
          </a:bodyPr>
          <a:lstStyle/>
          <a:p>
            <a:r>
              <a:rPr lang="uk-UA" dirty="0" smtClean="0">
                <a:solidFill>
                  <a:schemeClr val="tx1"/>
                </a:solidFill>
              </a:rPr>
              <a:t>Міжнародний фонд Відродження</a:t>
            </a:r>
          </a:p>
          <a:p>
            <a:r>
              <a:rPr lang="uk-UA" dirty="0" smtClean="0">
                <a:solidFill>
                  <a:schemeClr val="tx1"/>
                </a:solidFill>
              </a:rPr>
              <a:t>Посольство США в Україні</a:t>
            </a:r>
          </a:p>
          <a:p>
            <a:r>
              <a:rPr lang="uk-UA" dirty="0" smtClean="0">
                <a:solidFill>
                  <a:schemeClr val="tx1"/>
                </a:solidFill>
              </a:rPr>
              <a:t>Канадський фонд підтримки місцевих ініціатив</a:t>
            </a:r>
          </a:p>
          <a:p>
            <a:r>
              <a:rPr lang="uk-UA" dirty="0" smtClean="0">
                <a:solidFill>
                  <a:schemeClr val="tx1"/>
                </a:solidFill>
              </a:rPr>
              <a:t>Міністерства Закордонних Справ республіки Естонія, Литви, Польщі </a:t>
            </a:r>
          </a:p>
          <a:p>
            <a:r>
              <a:rPr lang="uk-UA" dirty="0" smtClean="0">
                <a:solidFill>
                  <a:schemeClr val="tx1"/>
                </a:solidFill>
              </a:rPr>
              <a:t>Посольство республіки Польща в Україні</a:t>
            </a:r>
          </a:p>
          <a:p>
            <a:r>
              <a:rPr lang="uk-UA" dirty="0" smtClean="0">
                <a:solidFill>
                  <a:schemeClr val="tx1"/>
                </a:solidFill>
              </a:rPr>
              <a:t>Дім Свободи, США, та Дім Свободи, Україна</a:t>
            </a:r>
          </a:p>
          <a:p>
            <a:r>
              <a:rPr lang="uk-UA" dirty="0" smtClean="0">
                <a:solidFill>
                  <a:schemeClr val="tx1"/>
                </a:solidFill>
              </a:rPr>
              <a:t>Міжнародний фонд громадянських свобод</a:t>
            </a:r>
          </a:p>
          <a:p>
            <a:r>
              <a:rPr lang="uk-UA" dirty="0" smtClean="0">
                <a:solidFill>
                  <a:schemeClr val="tx1"/>
                </a:solidFill>
              </a:rPr>
              <a:t>Фонд підтримки прав людини та демократії Державного Департаменту США</a:t>
            </a:r>
          </a:p>
          <a:p>
            <a:r>
              <a:rPr lang="uk-UA" dirty="0" smtClean="0">
                <a:solidFill>
                  <a:schemeClr val="tx1"/>
                </a:solidFill>
              </a:rPr>
              <a:t>Чернігівська обласна та районні державні адміністрації</a:t>
            </a:r>
          </a:p>
          <a:p>
            <a:r>
              <a:rPr lang="uk-UA" dirty="0" smtClean="0">
                <a:solidFill>
                  <a:schemeClr val="tx1"/>
                </a:solidFill>
              </a:rPr>
              <a:t>Приватний бізнес</a:t>
            </a:r>
          </a:p>
          <a:p>
            <a:r>
              <a:rPr lang="en-US" dirty="0">
                <a:solidFill>
                  <a:schemeClr val="tx1"/>
                </a:solidFill>
              </a:rPr>
              <a:t>UNDP Democratic Governance </a:t>
            </a:r>
            <a:r>
              <a:rPr lang="en-US" dirty="0" err="1" smtClean="0">
                <a:solidFill>
                  <a:schemeClr val="tx1"/>
                </a:solidFill>
              </a:rPr>
              <a:t>Programme</a:t>
            </a:r>
            <a:endParaRPr lang="uk-UA" dirty="0" smtClean="0">
              <a:solidFill>
                <a:schemeClr val="tx1"/>
              </a:solidFill>
            </a:endParaRPr>
          </a:p>
          <a:p>
            <a:endParaRPr lang="en-US" dirty="0" smtClean="0">
              <a:solidFill>
                <a:schemeClr val="tx1"/>
              </a:solidFill>
            </a:endParaRPr>
          </a:p>
          <a:p>
            <a:endParaRPr lang="uk-UA" dirty="0" smtClean="0">
              <a:solidFill>
                <a:schemeClr val="tx1"/>
              </a:solidFill>
            </a:endParaRPr>
          </a:p>
          <a:p>
            <a:endParaRPr lang="ru-RU" dirty="0"/>
          </a:p>
        </p:txBody>
      </p:sp>
    </p:spTree>
    <p:extLst>
      <p:ext uri="{BB962C8B-B14F-4D97-AF65-F5344CB8AC3E}">
        <p14:creationId xmlns:p14="http://schemas.microsoft.com/office/powerpoint/2010/main" val="3091497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7443" y="457201"/>
            <a:ext cx="5911168" cy="1191125"/>
          </a:xfrm>
        </p:spPr>
        <p:txBody>
          <a:bodyPr>
            <a:normAutofit/>
          </a:bodyPr>
          <a:lstStyle/>
          <a:p>
            <a:r>
              <a:rPr lang="uk-UA" sz="3600" b="1" i="1" dirty="0" smtClean="0">
                <a:solidFill>
                  <a:schemeClr val="accent6">
                    <a:lumMod val="75000"/>
                  </a:schemeClr>
                </a:solidFill>
                <a:latin typeface="+mn-lt"/>
              </a:rPr>
              <a:t>Контакти</a:t>
            </a:r>
            <a:endParaRPr lang="ru-RU" sz="3600" b="1" i="1" dirty="0">
              <a:solidFill>
                <a:schemeClr val="accent6">
                  <a:lumMod val="75000"/>
                </a:schemeClr>
              </a:solidFill>
              <a:latin typeface="+mn-lt"/>
            </a:endParaRPr>
          </a:p>
        </p:txBody>
      </p:sp>
      <p:sp>
        <p:nvSpPr>
          <p:cNvPr id="3" name="Подзаголовок 2"/>
          <p:cNvSpPr>
            <a:spLocks noGrp="1"/>
          </p:cNvSpPr>
          <p:nvPr>
            <p:ph type="subTitle" idx="1"/>
          </p:nvPr>
        </p:nvSpPr>
        <p:spPr>
          <a:xfrm>
            <a:off x="147917" y="2030505"/>
            <a:ext cx="6199095" cy="2958354"/>
          </a:xfrm>
        </p:spPr>
        <p:txBody>
          <a:bodyPr>
            <a:normAutofit fontScale="55000" lnSpcReduction="20000"/>
          </a:bodyPr>
          <a:lstStyle/>
          <a:p>
            <a:r>
              <a:rPr lang="uk-UA" sz="4000" i="1" dirty="0" smtClean="0">
                <a:solidFill>
                  <a:schemeClr val="tx1"/>
                </a:solidFill>
              </a:rPr>
              <a:t>Чернігівський Центр Прав Людини </a:t>
            </a:r>
          </a:p>
          <a:p>
            <a:r>
              <a:rPr lang="en-US" sz="4000" i="1" dirty="0" smtClean="0">
                <a:solidFill>
                  <a:schemeClr val="bg2">
                    <a:lumMod val="50000"/>
                  </a:schemeClr>
                </a:solidFill>
                <a:hlinkClick r:id="rId2"/>
              </a:rPr>
              <a:t>www.pravocn.org.ua</a:t>
            </a:r>
            <a:endParaRPr lang="uk-UA" sz="4000" i="1" dirty="0" smtClean="0">
              <a:solidFill>
                <a:schemeClr val="bg2">
                  <a:lumMod val="50000"/>
                </a:schemeClr>
              </a:solidFill>
              <a:hlinkClick r:id="rId2"/>
            </a:endParaRPr>
          </a:p>
          <a:p>
            <a:r>
              <a:rPr lang="uk-UA" sz="4000" i="1" dirty="0" smtClean="0">
                <a:solidFill>
                  <a:schemeClr val="tx1"/>
                </a:solidFill>
              </a:rPr>
              <a:t>14017, м. Чернігів, </a:t>
            </a:r>
          </a:p>
          <a:p>
            <a:r>
              <a:rPr lang="uk-UA" sz="4000" i="1" dirty="0" smtClean="0">
                <a:solidFill>
                  <a:schemeClr val="tx1"/>
                </a:solidFill>
              </a:rPr>
              <a:t>вул. </a:t>
            </a:r>
            <a:r>
              <a:rPr lang="uk-UA" sz="4000" i="1" dirty="0" err="1" smtClean="0">
                <a:solidFill>
                  <a:schemeClr val="tx1"/>
                </a:solidFill>
              </a:rPr>
              <a:t>Жабинського</a:t>
            </a:r>
            <a:r>
              <a:rPr lang="uk-UA" sz="4000" i="1" dirty="0" smtClean="0">
                <a:solidFill>
                  <a:schemeClr val="tx1"/>
                </a:solidFill>
              </a:rPr>
              <a:t> 13/42</a:t>
            </a:r>
          </a:p>
          <a:p>
            <a:r>
              <a:rPr lang="en-US" sz="4000" i="1" dirty="0" smtClean="0">
                <a:solidFill>
                  <a:schemeClr val="bg1"/>
                </a:solidFill>
                <a:hlinkClick r:id="rId3"/>
              </a:rPr>
              <a:t>pravo@cn.relc.com</a:t>
            </a:r>
            <a:endParaRPr lang="uk-UA" sz="4000" i="1" dirty="0" smtClean="0">
              <a:solidFill>
                <a:schemeClr val="bg1"/>
              </a:solidFill>
            </a:endParaRPr>
          </a:p>
          <a:p>
            <a:endParaRPr lang="en-US" sz="4000" i="1" dirty="0" smtClean="0">
              <a:solidFill>
                <a:schemeClr val="bg1"/>
              </a:solidFill>
            </a:endParaRPr>
          </a:p>
          <a:p>
            <a:r>
              <a:rPr lang="uk-UA" sz="4000" i="1" dirty="0" err="1" smtClean="0">
                <a:solidFill>
                  <a:schemeClr val="tx1"/>
                </a:solidFill>
              </a:rPr>
              <a:t>Тел</a:t>
            </a:r>
            <a:r>
              <a:rPr lang="uk-UA" sz="4000" i="1" dirty="0" smtClean="0">
                <a:solidFill>
                  <a:schemeClr val="tx1"/>
                </a:solidFill>
              </a:rPr>
              <a:t>./факс (0462) 67 75 75</a:t>
            </a:r>
            <a:endParaRPr lang="ru-RU" sz="4000" i="1" dirty="0">
              <a:solidFill>
                <a:schemeClr val="tx1"/>
              </a:solidFill>
            </a:endParaRPr>
          </a:p>
        </p:txBody>
      </p:sp>
    </p:spTree>
    <p:extLst>
      <p:ext uri="{BB962C8B-B14F-4D97-AF65-F5344CB8AC3E}">
        <p14:creationId xmlns:p14="http://schemas.microsoft.com/office/powerpoint/2010/main" val="243314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6295" y="510987"/>
            <a:ext cx="2838917" cy="874059"/>
          </a:xfrm>
        </p:spPr>
        <p:txBody>
          <a:bodyPr>
            <a:normAutofit/>
          </a:bodyPr>
          <a:lstStyle/>
          <a:p>
            <a:r>
              <a:rPr lang="ru-RU" sz="4400" i="1" dirty="0" smtClean="0">
                <a:solidFill>
                  <a:schemeClr val="accent6">
                    <a:lumMod val="75000"/>
                  </a:schemeClr>
                </a:solidFill>
              </a:rPr>
              <a:t>Мета</a:t>
            </a:r>
            <a:r>
              <a:rPr lang="ru-RU" sz="4400" dirty="0" smtClean="0">
                <a:solidFill>
                  <a:schemeClr val="accent6">
                    <a:lumMod val="75000"/>
                  </a:schemeClr>
                </a:solidFill>
              </a:rPr>
              <a:t> </a:t>
            </a:r>
            <a:endParaRPr lang="ru-RU" sz="4400" dirty="0">
              <a:solidFill>
                <a:schemeClr val="accent6">
                  <a:lumMod val="75000"/>
                </a:schemeClr>
              </a:solidFill>
            </a:endParaRPr>
          </a:p>
        </p:txBody>
      </p:sp>
      <p:sp>
        <p:nvSpPr>
          <p:cNvPr id="3" name="Объект 2"/>
          <p:cNvSpPr>
            <a:spLocks noGrp="1"/>
          </p:cNvSpPr>
          <p:nvPr>
            <p:ph idx="1"/>
          </p:nvPr>
        </p:nvSpPr>
        <p:spPr>
          <a:xfrm>
            <a:off x="1800317" y="1627094"/>
            <a:ext cx="8534400" cy="4424081"/>
          </a:xfrm>
        </p:spPr>
        <p:txBody>
          <a:bodyPr>
            <a:normAutofit/>
          </a:bodyPr>
          <a:lstStyle/>
          <a:p>
            <a:pPr marL="0" indent="0" algn="just">
              <a:spcAft>
                <a:spcPts val="0"/>
              </a:spcAft>
              <a:buNone/>
              <a:tabLst>
                <a:tab pos="2637155" algn="ctr"/>
                <a:tab pos="5274310" algn="r"/>
              </a:tabLst>
            </a:pPr>
            <a:r>
              <a:rPr lang="uk-UA" sz="2600" dirty="0" smtClean="0">
                <a:solidFill>
                  <a:schemeClr val="tx1"/>
                </a:solidFill>
              </a:rPr>
              <a:t>Сприяння </a:t>
            </a:r>
            <a:r>
              <a:rPr lang="uk-UA" sz="2600" dirty="0">
                <a:solidFill>
                  <a:schemeClr val="tx1"/>
                </a:solidFill>
              </a:rPr>
              <a:t>в розбудові відкритого демократичного громадянського суспільства шляхом </a:t>
            </a:r>
            <a:endParaRPr lang="uk-UA" sz="2600" dirty="0" smtClean="0">
              <a:solidFill>
                <a:schemeClr val="tx1"/>
              </a:solidFill>
            </a:endParaRPr>
          </a:p>
          <a:p>
            <a:pPr lvl="1" algn="just">
              <a:spcBef>
                <a:spcPts val="1200"/>
              </a:spcBef>
              <a:spcAft>
                <a:spcPts val="0"/>
              </a:spcAft>
              <a:tabLst>
                <a:tab pos="2637155" algn="ctr"/>
                <a:tab pos="5274310" algn="r"/>
              </a:tabLst>
            </a:pPr>
            <a:r>
              <a:rPr lang="uk-UA" sz="2400" dirty="0" smtClean="0"/>
              <a:t>захисту </a:t>
            </a:r>
            <a:r>
              <a:rPr lang="uk-UA" sz="2400" dirty="0"/>
              <a:t>та сприяння реалізації прав і свобод людини в усіх сферах суспільного життя</a:t>
            </a:r>
            <a:r>
              <a:rPr lang="uk-UA" sz="2400" dirty="0" smtClean="0"/>
              <a:t>,</a:t>
            </a:r>
          </a:p>
          <a:p>
            <a:pPr lvl="1" algn="just">
              <a:spcBef>
                <a:spcPts val="1200"/>
              </a:spcBef>
              <a:spcAft>
                <a:spcPts val="0"/>
              </a:spcAft>
              <a:tabLst>
                <a:tab pos="2637155" algn="ctr"/>
                <a:tab pos="5274310" algn="r"/>
              </a:tabLst>
            </a:pPr>
            <a:r>
              <a:rPr lang="uk-UA" sz="2400" dirty="0" smtClean="0"/>
              <a:t>провадження </a:t>
            </a:r>
            <a:r>
              <a:rPr lang="uk-UA" sz="2400" dirty="0"/>
              <a:t>культурної, екологічної, освітньої та наукової діяльності, </a:t>
            </a:r>
            <a:endParaRPr lang="uk-UA" sz="2400" dirty="0" smtClean="0"/>
          </a:p>
          <a:p>
            <a:pPr lvl="1" algn="just">
              <a:spcBef>
                <a:spcPts val="1200"/>
              </a:spcBef>
              <a:spcAft>
                <a:spcPts val="0"/>
              </a:spcAft>
              <a:tabLst>
                <a:tab pos="2637155" algn="ctr"/>
                <a:tab pos="5274310" algn="r"/>
              </a:tabLst>
            </a:pPr>
            <a:r>
              <a:rPr lang="uk-UA" sz="2400" dirty="0" smtClean="0"/>
              <a:t>сприяння </a:t>
            </a:r>
            <a:r>
              <a:rPr lang="uk-UA" sz="2400" dirty="0"/>
              <a:t>правоохоронним органам та органам державної влади у сфери боротьбі з організованою злочинністю та корупцією. </a:t>
            </a:r>
            <a:endParaRPr lang="ru-RU" sz="2400" dirty="0"/>
          </a:p>
          <a:p>
            <a:endParaRPr lang="ru-RU" dirty="0"/>
          </a:p>
        </p:txBody>
      </p:sp>
    </p:spTree>
    <p:extLst>
      <p:ext uri="{BB962C8B-B14F-4D97-AF65-F5344CB8AC3E}">
        <p14:creationId xmlns:p14="http://schemas.microsoft.com/office/powerpoint/2010/main" val="1153053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a:bodyPr>
          <a:lstStyle/>
          <a:p>
            <a:r>
              <a:rPr lang="uk-UA" i="1" dirty="0">
                <a:solidFill>
                  <a:schemeClr val="accent6">
                    <a:lumMod val="75000"/>
                  </a:schemeClr>
                </a:solidFill>
              </a:rPr>
              <a:t>Д</a:t>
            </a:r>
            <a:r>
              <a:rPr lang="uk-UA" b="1" i="1" dirty="0" smtClean="0">
                <a:solidFill>
                  <a:schemeClr val="accent6">
                    <a:lumMod val="75000"/>
                  </a:schemeClr>
                </a:solidFill>
              </a:rPr>
              <a:t>іяльність</a:t>
            </a:r>
            <a:endParaRPr lang="ru-RU" b="1" i="1" dirty="0">
              <a:solidFill>
                <a:schemeClr val="accent6">
                  <a:lumMod val="75000"/>
                </a:schemeClr>
              </a:solidFill>
            </a:endParaRPr>
          </a:p>
        </p:txBody>
      </p:sp>
      <p:sp>
        <p:nvSpPr>
          <p:cNvPr id="3" name="Объект 2"/>
          <p:cNvSpPr>
            <a:spLocks noGrp="1"/>
          </p:cNvSpPr>
          <p:nvPr>
            <p:ph idx="1"/>
          </p:nvPr>
        </p:nvSpPr>
        <p:spPr>
          <a:xfrm>
            <a:off x="860612" y="1304364"/>
            <a:ext cx="10475259" cy="5325035"/>
          </a:xfrm>
        </p:spPr>
        <p:txBody>
          <a:bodyPr>
            <a:normAutofit lnSpcReduction="10000"/>
          </a:bodyPr>
          <a:lstStyle/>
          <a:p>
            <a:pPr marL="0" indent="0" algn="just">
              <a:spcAft>
                <a:spcPts val="0"/>
              </a:spcAft>
              <a:buNone/>
              <a:tabLst>
                <a:tab pos="2637155" algn="ctr"/>
                <a:tab pos="5274310" algn="r"/>
              </a:tabLst>
            </a:pPr>
            <a:r>
              <a:rPr lang="uk-UA" sz="2600" dirty="0" smtClean="0">
                <a:solidFill>
                  <a:schemeClr val="tx1"/>
                </a:solidFill>
              </a:rPr>
              <a:t>Захист </a:t>
            </a:r>
            <a:r>
              <a:rPr lang="uk-UA" sz="2600" dirty="0">
                <a:solidFill>
                  <a:schemeClr val="tx1"/>
                </a:solidFill>
              </a:rPr>
              <a:t>прав і свобод людини є одним з основних напрямків діяльності організації. </a:t>
            </a:r>
            <a:r>
              <a:rPr lang="uk-UA" sz="2600" dirty="0" smtClean="0">
                <a:solidFill>
                  <a:schemeClr val="tx1"/>
                </a:solidFill>
              </a:rPr>
              <a:t>Поєднуючи </a:t>
            </a:r>
            <a:r>
              <a:rPr lang="uk-UA" sz="2600" dirty="0">
                <a:solidFill>
                  <a:schemeClr val="tx1"/>
                </a:solidFill>
              </a:rPr>
              <a:t>теоретичний та практичний рівні, Чернігівський Центр Прав Людини працює в напрямку забезпечення дотримання прав людини. </a:t>
            </a:r>
          </a:p>
          <a:p>
            <a:pPr marL="0" indent="0" algn="just">
              <a:spcAft>
                <a:spcPts val="0"/>
              </a:spcAft>
              <a:buNone/>
              <a:tabLst>
                <a:tab pos="2637155" algn="ctr"/>
                <a:tab pos="5274310" algn="r"/>
              </a:tabLst>
            </a:pPr>
            <a:r>
              <a:rPr lang="uk-UA" sz="2600" dirty="0">
                <a:solidFill>
                  <a:schemeClr val="tx1"/>
                </a:solidFill>
              </a:rPr>
              <a:t>Діяльність включає такі напрямки, але не обмежується ними:</a:t>
            </a:r>
          </a:p>
          <a:p>
            <a:pPr lvl="1" algn="just">
              <a:spcAft>
                <a:spcPts val="0"/>
              </a:spcAft>
              <a:tabLst>
                <a:tab pos="2637155" algn="ctr"/>
                <a:tab pos="5274310" algn="r"/>
              </a:tabLst>
            </a:pPr>
            <a:r>
              <a:rPr lang="uk-UA" sz="2400" dirty="0"/>
              <a:t>	здійснення досліджень з прав людини, моніторинг підготовки проектів законів та інших правових актів;</a:t>
            </a:r>
          </a:p>
          <a:p>
            <a:pPr lvl="1" algn="just">
              <a:spcAft>
                <a:spcPts val="0"/>
              </a:spcAft>
              <a:tabLst>
                <a:tab pos="2637155" algn="ctr"/>
                <a:tab pos="5274310" algn="r"/>
              </a:tabLst>
            </a:pPr>
            <a:r>
              <a:rPr lang="uk-UA" sz="2400" dirty="0"/>
              <a:t>	здійснення постійного моніторингу дотримання прав людини та основних свобод та інформування про факти порушень;</a:t>
            </a:r>
          </a:p>
          <a:p>
            <a:pPr lvl="1" algn="just">
              <a:spcAft>
                <a:spcPts val="0"/>
              </a:spcAft>
              <a:tabLst>
                <a:tab pos="2637155" algn="ctr"/>
                <a:tab pos="5274310" algn="r"/>
              </a:tabLst>
            </a:pPr>
            <a:r>
              <a:rPr lang="uk-UA" sz="2400" dirty="0"/>
              <a:t>	захист прав людини та основних свобод в органах державної влади та місцевого самоврядування;</a:t>
            </a:r>
          </a:p>
          <a:p>
            <a:pPr lvl="1" algn="just">
              <a:spcAft>
                <a:spcPts val="0"/>
              </a:spcAft>
              <a:tabLst>
                <a:tab pos="2637155" algn="ctr"/>
                <a:tab pos="5274310" algn="r"/>
              </a:tabLst>
            </a:pPr>
            <a:r>
              <a:rPr lang="uk-UA" sz="2400" dirty="0"/>
              <a:t>	проведення освітніх заходів і кампаній, семінарів, тренінгів, конференцій тощо. </a:t>
            </a:r>
          </a:p>
        </p:txBody>
      </p:sp>
    </p:spTree>
    <p:extLst>
      <p:ext uri="{BB962C8B-B14F-4D97-AF65-F5344CB8AC3E}">
        <p14:creationId xmlns:p14="http://schemas.microsoft.com/office/powerpoint/2010/main" val="2858576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Діяльність</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fontScale="92500"/>
          </a:bodyPr>
          <a:lstStyle/>
          <a:p>
            <a:pPr marL="0" indent="0" algn="just">
              <a:spcAft>
                <a:spcPts val="0"/>
              </a:spcAft>
              <a:buNone/>
              <a:tabLst>
                <a:tab pos="2637155" algn="ctr"/>
                <a:tab pos="5274310" algn="r"/>
              </a:tabLst>
            </a:pPr>
            <a:r>
              <a:rPr lang="uk-UA" sz="2600" dirty="0" smtClean="0">
                <a:solidFill>
                  <a:schemeClr val="tx1"/>
                </a:solidFill>
              </a:rPr>
              <a:t>Чернігівський </a:t>
            </a:r>
            <a:r>
              <a:rPr lang="uk-UA" sz="2600" dirty="0">
                <a:solidFill>
                  <a:schemeClr val="tx1"/>
                </a:solidFill>
              </a:rPr>
              <a:t>Центр Прав Людини працює в якості </a:t>
            </a:r>
            <a:r>
              <a:rPr lang="en-GB" sz="2600" dirty="0">
                <a:solidFill>
                  <a:schemeClr val="tx1"/>
                </a:solidFill>
              </a:rPr>
              <a:t>watch-dog </a:t>
            </a:r>
            <a:r>
              <a:rPr lang="uk-UA" sz="2600" dirty="0">
                <a:solidFill>
                  <a:schemeClr val="tx1"/>
                </a:solidFill>
              </a:rPr>
              <a:t>організації, діяльність якої полягає в критичному моніторингу діяльності будь-яких установ (уряду, бізнесу, інших організацій і т.д.) чи осіб та інформування громадськості про виявлені порушення і спонукання її до дії. </a:t>
            </a:r>
          </a:p>
          <a:p>
            <a:pPr marL="0" indent="0" algn="just">
              <a:spcAft>
                <a:spcPts val="0"/>
              </a:spcAft>
              <a:buNone/>
              <a:tabLst>
                <a:tab pos="2637155" algn="ctr"/>
                <a:tab pos="5274310" algn="r"/>
              </a:tabLst>
            </a:pPr>
            <a:endParaRPr lang="uk-UA" sz="2600" dirty="0">
              <a:solidFill>
                <a:schemeClr val="tx1"/>
              </a:solidFill>
            </a:endParaRPr>
          </a:p>
          <a:p>
            <a:pPr marL="0" indent="0" algn="just">
              <a:spcAft>
                <a:spcPts val="0"/>
              </a:spcAft>
              <a:buNone/>
              <a:tabLst>
                <a:tab pos="2637155" algn="ctr"/>
                <a:tab pos="5274310" algn="r"/>
              </a:tabLst>
            </a:pPr>
            <a:r>
              <a:rPr lang="uk-UA" sz="2600" dirty="0">
                <a:solidFill>
                  <a:schemeClr val="tx1"/>
                </a:solidFill>
              </a:rPr>
              <a:t>Громадська організація Чернігівський Центр Прав Людини має великий творчий потенціал, бо об’єднує дійсних фахівців своєї справи та залучає до співпраці представників НДО України та із за кордону, освітні заклади, Представників ЗМІ, державні установи і бізнес структури. Наш колектив вже доказав свою спроможність  втілювати необхідні для громади проекти.</a:t>
            </a:r>
          </a:p>
          <a:p>
            <a:pPr marL="0" indent="0" algn="just">
              <a:spcAft>
                <a:spcPts val="0"/>
              </a:spcAft>
              <a:buNone/>
              <a:tabLst>
                <a:tab pos="2637155" algn="ctr"/>
                <a:tab pos="5274310" algn="r"/>
              </a:tabLst>
            </a:pPr>
            <a:endParaRPr lang="uk-UA" sz="2600" dirty="0" smtClean="0">
              <a:solidFill>
                <a:schemeClr val="bg1"/>
              </a:solidFill>
            </a:endParaRPr>
          </a:p>
          <a:p>
            <a:endParaRPr lang="ru-RU" dirty="0"/>
          </a:p>
        </p:txBody>
      </p:sp>
    </p:spTree>
    <p:extLst>
      <p:ext uri="{BB962C8B-B14F-4D97-AF65-F5344CB8AC3E}">
        <p14:creationId xmlns:p14="http://schemas.microsoft.com/office/powerpoint/2010/main" val="1736808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a:bodyPr>
          <a:lstStyle/>
          <a:p>
            <a:pPr marL="0" indent="0">
              <a:buNone/>
            </a:pPr>
            <a:r>
              <a:rPr lang="uk-UA" sz="2000" b="1" dirty="0" smtClean="0">
                <a:latin typeface="+mj-lt"/>
              </a:rPr>
              <a:t>«Посилення децентралізації: антикорупційні політики для нових об'єднаних територіальних громад»</a:t>
            </a:r>
          </a:p>
          <a:p>
            <a:endParaRPr lang="uk-UA" sz="2000" dirty="0" smtClean="0">
              <a:latin typeface="+mj-lt"/>
            </a:endParaRPr>
          </a:p>
          <a:p>
            <a:pPr marL="0" indent="0">
              <a:buNone/>
            </a:pPr>
            <a:r>
              <a:rPr lang="uk-UA" sz="2000" dirty="0" smtClean="0">
                <a:latin typeface="+mj-lt"/>
              </a:rPr>
              <a:t>Підтримано: Посольство Великої Британії в Україні, місцевий бізнес. </a:t>
            </a:r>
          </a:p>
          <a:p>
            <a:pPr marL="0" indent="0">
              <a:buNone/>
            </a:pPr>
            <a:r>
              <a:rPr lang="uk-UA" sz="2000" dirty="0" smtClean="0">
                <a:latin typeface="+mj-lt"/>
              </a:rPr>
              <a:t>Сума: 907  600 грн. </a:t>
            </a:r>
          </a:p>
          <a:p>
            <a:endParaRPr lang="uk-UA" sz="2000" dirty="0" smtClean="0">
              <a:latin typeface="+mj-lt"/>
            </a:endParaRPr>
          </a:p>
          <a:p>
            <a:pPr marL="0" indent="0">
              <a:buNone/>
            </a:pPr>
            <a:r>
              <a:rPr lang="uk-UA" sz="2000" dirty="0" smtClean="0">
                <a:latin typeface="+mj-lt"/>
              </a:rPr>
              <a:t>Мета проекту: </a:t>
            </a:r>
          </a:p>
          <a:p>
            <a:pPr marL="0" indent="0">
              <a:buNone/>
            </a:pPr>
            <a:r>
              <a:rPr lang="uk-UA" sz="2000" dirty="0" smtClean="0">
                <a:solidFill>
                  <a:prstClr val="black"/>
                </a:solidFill>
                <a:latin typeface="+mj-lt"/>
              </a:rPr>
              <a:t>- Покращити </a:t>
            </a:r>
            <a:r>
              <a:rPr lang="uk-UA" sz="2000" dirty="0">
                <a:solidFill>
                  <a:prstClr val="black"/>
                </a:solidFill>
                <a:latin typeface="+mj-lt"/>
              </a:rPr>
              <a:t>якість місцевого антикорупційного законодавства </a:t>
            </a:r>
            <a:endParaRPr lang="uk-UA" sz="2000" dirty="0" smtClean="0">
              <a:solidFill>
                <a:prstClr val="black"/>
              </a:solidFill>
              <a:latin typeface="+mj-lt"/>
            </a:endParaRPr>
          </a:p>
          <a:p>
            <a:pPr marL="0" indent="0">
              <a:buNone/>
            </a:pPr>
            <a:r>
              <a:rPr lang="uk-UA" sz="2000" dirty="0" smtClean="0">
                <a:solidFill>
                  <a:prstClr val="black"/>
                </a:solidFill>
                <a:latin typeface="+mj-lt"/>
              </a:rPr>
              <a:t> - Збільшити </a:t>
            </a:r>
            <a:r>
              <a:rPr lang="uk-UA" sz="2000" dirty="0">
                <a:solidFill>
                  <a:prstClr val="black"/>
                </a:solidFill>
                <a:latin typeface="+mj-lt"/>
              </a:rPr>
              <a:t>прозорість та підзвітність органів місцевого самоврядування </a:t>
            </a:r>
            <a:endParaRPr lang="uk-UA" sz="2000" dirty="0" smtClean="0">
              <a:solidFill>
                <a:prstClr val="black"/>
              </a:solidFill>
              <a:latin typeface="+mj-lt"/>
            </a:endParaRPr>
          </a:p>
          <a:p>
            <a:pPr marL="0" indent="0">
              <a:buNone/>
            </a:pPr>
            <a:r>
              <a:rPr lang="uk-UA" sz="2000" dirty="0" smtClean="0">
                <a:solidFill>
                  <a:prstClr val="black"/>
                </a:solidFill>
                <a:latin typeface="+mj-lt"/>
              </a:rPr>
              <a:t>- Підвищити </a:t>
            </a:r>
            <a:r>
              <a:rPr lang="uk-UA" sz="2000" dirty="0">
                <a:solidFill>
                  <a:prstClr val="black"/>
                </a:solidFill>
                <a:latin typeface="+mj-lt"/>
              </a:rPr>
              <a:t>антикорупційну обізнаність громадськості </a:t>
            </a:r>
            <a:endParaRPr lang="uk-UA" altLang="ru-RU" sz="2000" dirty="0">
              <a:solidFill>
                <a:prstClr val="black"/>
              </a:solidFill>
              <a:latin typeface="+mj-lt"/>
            </a:endParaRPr>
          </a:p>
          <a:p>
            <a:pPr lvl="1"/>
            <a:endParaRPr lang="uk-UA" dirty="0" smtClean="0"/>
          </a:p>
          <a:p>
            <a:endParaRPr lang="uk-UA" dirty="0"/>
          </a:p>
        </p:txBody>
      </p:sp>
    </p:spTree>
    <p:extLst>
      <p:ext uri="{BB962C8B-B14F-4D97-AF65-F5344CB8AC3E}">
        <p14:creationId xmlns:p14="http://schemas.microsoft.com/office/powerpoint/2010/main" val="293261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a:bodyPr>
          <a:lstStyle/>
          <a:p>
            <a:pPr marL="0" indent="0">
              <a:buNone/>
            </a:pPr>
            <a:r>
              <a:rPr lang="uk-UA" sz="2000" dirty="0" smtClean="0"/>
              <a:t>    </a:t>
            </a:r>
            <a:r>
              <a:rPr lang="uk-UA" sz="2000" b="1" dirty="0" smtClean="0"/>
              <a:t>Діяльність </a:t>
            </a:r>
            <a:r>
              <a:rPr lang="en-US" sz="2000" b="1" dirty="0"/>
              <a:t>FB </a:t>
            </a:r>
            <a:r>
              <a:rPr lang="uk-UA" sz="2000" b="1" dirty="0"/>
              <a:t>сторінки «Разом здолаємо корупцію»</a:t>
            </a:r>
          </a:p>
          <a:p>
            <a:pPr marL="0" indent="0">
              <a:buNone/>
            </a:pPr>
            <a:r>
              <a:rPr lang="uk-UA" sz="2000" dirty="0"/>
              <a:t>Підтримано: Місцевий </a:t>
            </a:r>
            <a:r>
              <a:rPr lang="uk-UA" sz="2000" dirty="0" smtClean="0"/>
              <a:t>бізнес. Сума</a:t>
            </a:r>
            <a:r>
              <a:rPr lang="uk-UA" sz="2000" dirty="0"/>
              <a:t>: 126 000 грн.</a:t>
            </a:r>
          </a:p>
          <a:p>
            <a:pPr marL="0" indent="0">
              <a:buNone/>
            </a:pPr>
            <a:r>
              <a:rPr lang="uk-UA" sz="2000" dirty="0" smtClean="0"/>
              <a:t> Мета </a:t>
            </a:r>
            <a:r>
              <a:rPr lang="uk-UA" sz="2000" dirty="0"/>
              <a:t>проекту: </a:t>
            </a:r>
            <a:endParaRPr lang="uk-UA" sz="2000" dirty="0" smtClean="0"/>
          </a:p>
          <a:p>
            <a:pPr marL="0" indent="0">
              <a:buNone/>
            </a:pPr>
            <a:r>
              <a:rPr lang="uk-UA" sz="2000" dirty="0" smtClean="0"/>
              <a:t>- формування </a:t>
            </a:r>
            <a:r>
              <a:rPr lang="uk-UA" sz="2000" dirty="0"/>
              <a:t>антикорупційної свідомості </a:t>
            </a:r>
            <a:r>
              <a:rPr lang="uk-UA" sz="2000" dirty="0" smtClean="0"/>
              <a:t>та діяльності </a:t>
            </a:r>
            <a:r>
              <a:rPr lang="uk-UA" sz="2000" dirty="0"/>
              <a:t>у молоді Чернігівської області</a:t>
            </a:r>
            <a:r>
              <a:rPr lang="uk-UA" sz="2000" dirty="0" smtClean="0"/>
              <a:t>.</a:t>
            </a:r>
          </a:p>
          <a:p>
            <a:pPr marL="0" indent="0">
              <a:buNone/>
            </a:pPr>
            <a:r>
              <a:rPr lang="uk-UA" sz="2000" dirty="0" smtClean="0"/>
              <a:t> - Спонукати молодь замислилися </a:t>
            </a:r>
            <a:r>
              <a:rPr lang="uk-UA" sz="2000" dirty="0"/>
              <a:t>чому необхідно знизити толерантність до</a:t>
            </a:r>
          </a:p>
          <a:p>
            <a:pPr marL="0" indent="0">
              <a:buNone/>
            </a:pPr>
            <a:r>
              <a:rPr lang="uk-UA" sz="2000" dirty="0"/>
              <a:t>корупції та брати свідому участь в </a:t>
            </a:r>
            <a:r>
              <a:rPr lang="uk-UA" sz="2000" dirty="0" smtClean="0"/>
              <a:t>антикорупційної діяльності</a:t>
            </a:r>
            <a:r>
              <a:rPr lang="uk-UA" sz="2000" dirty="0"/>
              <a:t>. Надати компетенції власного правового </a:t>
            </a:r>
            <a:r>
              <a:rPr lang="uk-UA" sz="2000" dirty="0" smtClean="0"/>
              <a:t>захисту та </a:t>
            </a:r>
            <a:r>
              <a:rPr lang="uk-UA" sz="2000" dirty="0"/>
              <a:t>протидії хабарництву. </a:t>
            </a:r>
            <a:endParaRPr lang="uk-UA" sz="2000" dirty="0" smtClean="0"/>
          </a:p>
          <a:p>
            <a:pPr marL="0" indent="0">
              <a:buNone/>
            </a:pPr>
            <a:r>
              <a:rPr lang="uk-UA" sz="2000" dirty="0" smtClean="0"/>
              <a:t>- Сформувати </a:t>
            </a:r>
            <a:r>
              <a:rPr lang="uk-UA" sz="2000" dirty="0"/>
              <a:t>модель </a:t>
            </a:r>
            <a:r>
              <a:rPr lang="uk-UA" sz="2000" dirty="0" smtClean="0"/>
              <a:t>поведінки щодо </a:t>
            </a:r>
            <a:r>
              <a:rPr lang="uk-UA" sz="2000" dirty="0"/>
              <a:t>боротьби з корупційними проявами в сучасних умовах</a:t>
            </a:r>
          </a:p>
          <a:p>
            <a:pPr marL="0" indent="0">
              <a:buNone/>
            </a:pPr>
            <a:r>
              <a:rPr lang="en-US" dirty="0">
                <a:hlinkClick r:id="rId2"/>
              </a:rPr>
              <a:t>https://www.facebook.com/razzdolkor/?</a:t>
            </a:r>
            <a:r>
              <a:rPr lang="en-US" dirty="0" smtClean="0">
                <a:hlinkClick r:id="rId2"/>
              </a:rPr>
              <a:t>ref=settings</a:t>
            </a:r>
            <a:r>
              <a:rPr lang="uk-UA" dirty="0" smtClean="0"/>
              <a:t> </a:t>
            </a:r>
            <a:endParaRPr lang="uk-UA" dirty="0"/>
          </a:p>
        </p:txBody>
      </p:sp>
    </p:spTree>
    <p:extLst>
      <p:ext uri="{BB962C8B-B14F-4D97-AF65-F5344CB8AC3E}">
        <p14:creationId xmlns:p14="http://schemas.microsoft.com/office/powerpoint/2010/main" val="1609336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a:bodyPr>
          <a:lstStyle/>
          <a:p>
            <a:pPr marL="0" indent="0">
              <a:buNone/>
            </a:pPr>
            <a:r>
              <a:rPr lang="uk-UA" sz="2000" dirty="0"/>
              <a:t>«</a:t>
            </a:r>
            <a:r>
              <a:rPr lang="uk-UA" sz="2000" b="1" dirty="0"/>
              <a:t>Розвиток місцевої демократії та участь </a:t>
            </a:r>
            <a:r>
              <a:rPr lang="uk-UA" sz="2000" b="1" dirty="0" smtClean="0"/>
              <a:t>жителів територіальних </a:t>
            </a:r>
            <a:r>
              <a:rPr lang="uk-UA" sz="2000" b="1" dirty="0"/>
              <a:t>громад у прийнятті </a:t>
            </a:r>
            <a:r>
              <a:rPr lang="uk-UA" sz="2000" b="1" dirty="0" smtClean="0"/>
              <a:t>управлінських рішень </a:t>
            </a:r>
            <a:r>
              <a:rPr lang="uk-UA" sz="2000" b="1" dirty="0"/>
              <a:t>як фактор забезпечення сталості та </a:t>
            </a:r>
            <a:r>
              <a:rPr lang="uk-UA" sz="2000" b="1" dirty="0" smtClean="0"/>
              <a:t>безпеки Чернігівської </a:t>
            </a:r>
            <a:r>
              <a:rPr lang="uk-UA" sz="2000" b="1" dirty="0"/>
              <a:t>області»</a:t>
            </a:r>
          </a:p>
          <a:p>
            <a:pPr marL="0" indent="0">
              <a:buNone/>
            </a:pPr>
            <a:r>
              <a:rPr lang="uk-UA" sz="2000" dirty="0" smtClean="0"/>
              <a:t> Підтримано</a:t>
            </a:r>
            <a:r>
              <a:rPr lang="uk-UA" sz="2000" dirty="0"/>
              <a:t>: Програма ООН із відновлення та розбудови </a:t>
            </a:r>
            <a:r>
              <a:rPr lang="uk-UA" sz="2000" dirty="0" smtClean="0"/>
              <a:t>миру, місцевий бізнес.</a:t>
            </a:r>
            <a:endParaRPr lang="uk-UA" sz="2000" dirty="0"/>
          </a:p>
          <a:p>
            <a:pPr marL="0" indent="0">
              <a:buNone/>
            </a:pPr>
            <a:r>
              <a:rPr lang="uk-UA" sz="2000" dirty="0" smtClean="0"/>
              <a:t>  Сума</a:t>
            </a:r>
            <a:r>
              <a:rPr lang="uk-UA" sz="2000" dirty="0"/>
              <a:t>: 300 000 грн.</a:t>
            </a:r>
          </a:p>
          <a:p>
            <a:pPr marL="0" indent="0">
              <a:buNone/>
            </a:pPr>
            <a:r>
              <a:rPr lang="uk-UA" sz="2000" dirty="0" smtClean="0"/>
              <a:t> Мета</a:t>
            </a:r>
            <a:r>
              <a:rPr lang="uk-UA" sz="2000" dirty="0"/>
              <a:t> </a:t>
            </a:r>
            <a:r>
              <a:rPr lang="uk-UA" sz="2000" dirty="0" smtClean="0"/>
              <a:t>візиту:</a:t>
            </a:r>
          </a:p>
          <a:p>
            <a:pPr marL="0" indent="0">
              <a:buNone/>
            </a:pPr>
            <a:r>
              <a:rPr lang="uk-UA" sz="2000" dirty="0" smtClean="0"/>
              <a:t>- Ознайомлення </a:t>
            </a:r>
            <a:r>
              <a:rPr lang="uk-UA" sz="2000" dirty="0"/>
              <a:t>учасників з Луганської та </a:t>
            </a:r>
            <a:r>
              <a:rPr lang="uk-UA" sz="2000" dirty="0" smtClean="0"/>
              <a:t>Донецької областей </a:t>
            </a:r>
            <a:r>
              <a:rPr lang="uk-UA" sz="2000" dirty="0"/>
              <a:t>із впровадженням механізмів місцевої демократії </a:t>
            </a:r>
            <a:r>
              <a:rPr lang="uk-UA" sz="2000" dirty="0" smtClean="0"/>
              <a:t>на практиці </a:t>
            </a:r>
            <a:r>
              <a:rPr lang="uk-UA" sz="2000" dirty="0"/>
              <a:t>– можливість громадам та містам мати доступ </a:t>
            </a:r>
            <a:r>
              <a:rPr lang="uk-UA" sz="2000" dirty="0" smtClean="0"/>
              <a:t>до бюджетних </a:t>
            </a:r>
            <a:r>
              <a:rPr lang="uk-UA" sz="2000" dirty="0"/>
              <a:t>ресурсів та бути включеним у процес </a:t>
            </a:r>
            <a:r>
              <a:rPr lang="uk-UA" sz="2000" dirty="0" smtClean="0"/>
              <a:t>прийняття рішень</a:t>
            </a:r>
            <a:r>
              <a:rPr lang="uk-UA" sz="2000" dirty="0"/>
              <a:t>, постійні консультації та діалог. </a:t>
            </a:r>
            <a:endParaRPr lang="uk-UA" sz="2000" dirty="0" smtClean="0"/>
          </a:p>
          <a:p>
            <a:pPr marL="0" indent="0">
              <a:buNone/>
            </a:pPr>
            <a:r>
              <a:rPr lang="uk-UA" sz="2000" dirty="0" smtClean="0"/>
              <a:t>-  Обмін прикладами успішної </a:t>
            </a:r>
            <a:r>
              <a:rPr lang="uk-UA" sz="2000" dirty="0"/>
              <a:t>співпраці з питань проведення реформ </a:t>
            </a:r>
            <a:r>
              <a:rPr lang="uk-UA" sz="2000" dirty="0" smtClean="0"/>
              <a:t>– децентралізації/місцевого </a:t>
            </a:r>
            <a:r>
              <a:rPr lang="uk-UA" sz="2000" dirty="0"/>
              <a:t>самоврядування та антикорупційної.</a:t>
            </a:r>
          </a:p>
        </p:txBody>
      </p:sp>
    </p:spTree>
    <p:extLst>
      <p:ext uri="{BB962C8B-B14F-4D97-AF65-F5344CB8AC3E}">
        <p14:creationId xmlns:p14="http://schemas.microsoft.com/office/powerpoint/2010/main" val="2501277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fontScale="92500" lnSpcReduction="10000"/>
          </a:bodyPr>
          <a:lstStyle/>
          <a:p>
            <a:pPr marL="0" indent="0">
              <a:buNone/>
            </a:pPr>
            <a:r>
              <a:rPr lang="uk-UA" sz="2200" b="1" dirty="0"/>
              <a:t>"Діалог для трансформації конфліктів в громадах" </a:t>
            </a:r>
            <a:r>
              <a:rPr lang="uk-UA" sz="2200" b="1" dirty="0" smtClean="0"/>
              <a:t>  Партнер </a:t>
            </a:r>
            <a:endParaRPr lang="uk-UA" sz="2200" b="1" dirty="0"/>
          </a:p>
          <a:p>
            <a:pPr marL="0" indent="0">
              <a:buNone/>
            </a:pPr>
            <a:r>
              <a:rPr lang="uk-UA" sz="2000" dirty="0" smtClean="0"/>
              <a:t> Мета: залучення </a:t>
            </a:r>
            <a:r>
              <a:rPr lang="uk-UA" sz="2000" dirty="0"/>
              <a:t>громадян до участі в проведенні реформ</a:t>
            </a:r>
          </a:p>
          <a:p>
            <a:pPr marL="0" indent="0">
              <a:buNone/>
            </a:pPr>
            <a:r>
              <a:rPr lang="uk-UA" sz="2000" dirty="0"/>
              <a:t>освіти та місцевого самоврядування.</a:t>
            </a:r>
          </a:p>
          <a:p>
            <a:pPr marL="0" indent="0">
              <a:buNone/>
            </a:pPr>
            <a:r>
              <a:rPr lang="uk-UA" sz="2000" dirty="0" smtClean="0"/>
              <a:t> Підтримано</a:t>
            </a:r>
            <a:r>
              <a:rPr lang="uk-UA" sz="2000" dirty="0"/>
              <a:t>: Міжнародний Фонд Відродження, місцевий</a:t>
            </a:r>
          </a:p>
          <a:p>
            <a:pPr marL="0" indent="0">
              <a:buNone/>
            </a:pPr>
            <a:r>
              <a:rPr lang="uk-UA" sz="2000" dirty="0"/>
              <a:t>бізнес</a:t>
            </a:r>
            <a:r>
              <a:rPr lang="uk-UA" sz="2000" dirty="0" smtClean="0"/>
              <a:t>. Сума</a:t>
            </a:r>
            <a:r>
              <a:rPr lang="uk-UA" sz="2000" dirty="0"/>
              <a:t>: 550 200грн.</a:t>
            </a:r>
          </a:p>
          <a:p>
            <a:pPr marL="0" indent="0">
              <a:buNone/>
            </a:pPr>
            <a:r>
              <a:rPr lang="uk-UA" sz="2000" dirty="0" smtClean="0"/>
              <a:t>-  Проект </a:t>
            </a:r>
            <a:r>
              <a:rPr lang="uk-UA" sz="2000" dirty="0"/>
              <a:t>направлений на запобігання, трансформацію та</a:t>
            </a:r>
          </a:p>
          <a:p>
            <a:pPr marL="0" indent="0">
              <a:buNone/>
            </a:pPr>
            <a:r>
              <a:rPr lang="uk-UA" sz="2000" dirty="0"/>
              <a:t>сприяння вирішенню конфліктів в пілотних громадах</a:t>
            </a:r>
          </a:p>
          <a:p>
            <a:pPr marL="0" indent="0">
              <a:buNone/>
            </a:pPr>
            <a:r>
              <a:rPr lang="uk-UA" sz="2000" dirty="0"/>
              <a:t>Чернігівщини, які можуть виникати при реалізації реформи</a:t>
            </a:r>
          </a:p>
          <a:p>
            <a:pPr marL="0" indent="0">
              <a:buNone/>
            </a:pPr>
            <a:r>
              <a:rPr lang="uk-UA" sz="2000" dirty="0"/>
              <a:t>місцевого самоврядування та реформи освіти через</a:t>
            </a:r>
          </a:p>
          <a:p>
            <a:pPr marL="0" indent="0">
              <a:buNone/>
            </a:pPr>
            <a:r>
              <a:rPr lang="uk-UA" sz="2000" dirty="0"/>
              <a:t>забезпечення активної участі місцевого населення у</a:t>
            </a:r>
          </a:p>
          <a:p>
            <a:pPr marL="0" indent="0">
              <a:buNone/>
            </a:pPr>
            <a:r>
              <a:rPr lang="uk-UA" sz="2000" dirty="0"/>
              <a:t>впровадженні реформ із використанням механізмів місцевої</a:t>
            </a:r>
          </a:p>
          <a:p>
            <a:pPr marL="0" indent="0">
              <a:buNone/>
            </a:pPr>
            <a:r>
              <a:rPr lang="uk-UA" sz="2000" dirty="0"/>
              <a:t>демократії та медіацію конфліктів.</a:t>
            </a:r>
            <a:endParaRPr lang="uk-UA" dirty="0"/>
          </a:p>
        </p:txBody>
      </p:sp>
    </p:spTree>
    <p:extLst>
      <p:ext uri="{BB962C8B-B14F-4D97-AF65-F5344CB8AC3E}">
        <p14:creationId xmlns:p14="http://schemas.microsoft.com/office/powerpoint/2010/main" val="4150981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6"/>
            <a:ext cx="8534400" cy="1254562"/>
          </a:xfrm>
        </p:spPr>
        <p:txBody>
          <a:bodyPr>
            <a:normAutofit/>
          </a:bodyPr>
          <a:lstStyle/>
          <a:p>
            <a:r>
              <a:rPr lang="uk-UA" b="1" i="1" dirty="0" smtClean="0">
                <a:solidFill>
                  <a:schemeClr val="accent6">
                    <a:lumMod val="75000"/>
                  </a:schemeClr>
                </a:solidFill>
              </a:rPr>
              <a:t>Досягнення організації  </a:t>
            </a:r>
            <a:endParaRPr lang="uk-UA" b="1" i="1" dirty="0">
              <a:solidFill>
                <a:schemeClr val="accent6">
                  <a:lumMod val="75000"/>
                </a:schemeClr>
              </a:solidFill>
            </a:endParaRPr>
          </a:p>
        </p:txBody>
      </p:sp>
      <p:sp>
        <p:nvSpPr>
          <p:cNvPr id="3" name="Объект 2"/>
          <p:cNvSpPr>
            <a:spLocks noGrp="1"/>
          </p:cNvSpPr>
          <p:nvPr>
            <p:ph idx="1"/>
          </p:nvPr>
        </p:nvSpPr>
        <p:spPr>
          <a:xfrm>
            <a:off x="914400" y="1627094"/>
            <a:ext cx="10206318" cy="4935071"/>
          </a:xfrm>
        </p:spPr>
        <p:txBody>
          <a:bodyPr>
            <a:normAutofit/>
          </a:bodyPr>
          <a:lstStyle/>
          <a:p>
            <a:pPr lvl="1" algn="just">
              <a:spcBef>
                <a:spcPts val="1200"/>
              </a:spcBef>
              <a:spcAft>
                <a:spcPts val="0"/>
              </a:spcAft>
              <a:tabLst>
                <a:tab pos="2637155" algn="ctr"/>
                <a:tab pos="5274310" algn="r"/>
              </a:tabLst>
            </a:pPr>
            <a:r>
              <a:rPr lang="uk-UA" sz="2400" dirty="0" smtClean="0"/>
              <a:t>Надано близько 380 юридичних консультацій</a:t>
            </a:r>
            <a:r>
              <a:rPr lang="uk-UA" sz="2400" dirty="0"/>
              <a:t>.</a:t>
            </a:r>
            <a:r>
              <a:rPr lang="uk-UA" sz="2400" dirty="0" smtClean="0"/>
              <a:t> </a:t>
            </a:r>
          </a:p>
          <a:p>
            <a:pPr lvl="1" algn="just">
              <a:spcBef>
                <a:spcPts val="1200"/>
              </a:spcBef>
              <a:spcAft>
                <a:spcPts val="0"/>
              </a:spcAft>
              <a:tabLst>
                <a:tab pos="2637155" algn="ctr"/>
                <a:tab pos="5274310" algn="r"/>
              </a:tabLst>
            </a:pPr>
            <a:r>
              <a:rPr lang="uk-UA" sz="2400" dirty="0" smtClean="0"/>
              <a:t>Правова допомога адвоката надана 13 особам, що дозволило забезпечити дотримання законності при розгляді справ та дотримання прав осіб у судах та правоохоронних органах.</a:t>
            </a:r>
          </a:p>
          <a:p>
            <a:pPr lvl="1" algn="just">
              <a:spcBef>
                <a:spcPts val="1200"/>
              </a:spcBef>
              <a:spcAft>
                <a:spcPts val="0"/>
              </a:spcAft>
              <a:tabLst>
                <a:tab pos="2637155" algn="ctr"/>
                <a:tab pos="5274310" algn="r"/>
              </a:tabLst>
            </a:pPr>
            <a:r>
              <a:rPr lang="uk-UA" sz="2400" dirty="0" smtClean="0"/>
              <a:t>Видано </a:t>
            </a:r>
            <a:r>
              <a:rPr lang="uk-UA" sz="2400" dirty="0"/>
              <a:t>2</a:t>
            </a:r>
            <a:r>
              <a:rPr lang="uk-UA" sz="2400" dirty="0" smtClean="0"/>
              <a:t> брошури на правову тематику.</a:t>
            </a:r>
          </a:p>
          <a:p>
            <a:pPr lvl="1" algn="just">
              <a:spcBef>
                <a:spcPts val="1200"/>
              </a:spcBef>
              <a:spcAft>
                <a:spcPts val="0"/>
              </a:spcAft>
              <a:tabLst>
                <a:tab pos="2637155" algn="ctr"/>
                <a:tab pos="5274310" algn="r"/>
              </a:tabLst>
            </a:pPr>
            <a:r>
              <a:rPr lang="uk-UA" sz="2400" dirty="0" smtClean="0"/>
              <a:t>Проведено 16 інформаційних кампаній.</a:t>
            </a:r>
          </a:p>
          <a:p>
            <a:pPr lvl="1" algn="just">
              <a:spcAft>
                <a:spcPts val="0"/>
              </a:spcAft>
              <a:tabLst>
                <a:tab pos="2637155" algn="ctr"/>
                <a:tab pos="5274310" algn="r"/>
              </a:tabLst>
            </a:pPr>
            <a:endParaRPr lang="ru-RU" dirty="0"/>
          </a:p>
        </p:txBody>
      </p:sp>
    </p:spTree>
    <p:extLst>
      <p:ext uri="{BB962C8B-B14F-4D97-AF65-F5344CB8AC3E}">
        <p14:creationId xmlns:p14="http://schemas.microsoft.com/office/powerpoint/2010/main" val="565744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289</TotalTime>
  <Words>709</Words>
  <Application>Microsoft Office PowerPoint</Application>
  <PresentationFormat>Широкоэкранный</PresentationFormat>
  <Paragraphs>92</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Trebuchet MS</vt:lpstr>
      <vt:lpstr>Wingdings 3</vt:lpstr>
      <vt:lpstr>Грань</vt:lpstr>
      <vt:lpstr>Чернігівський Центр  Прав Людини</vt:lpstr>
      <vt:lpstr>Мета </vt:lpstr>
      <vt:lpstr>Діяльність</vt:lpstr>
      <vt:lpstr>Діяльність </vt:lpstr>
      <vt:lpstr>Реалізовані проекти </vt:lpstr>
      <vt:lpstr>Реалізовані проекти </vt:lpstr>
      <vt:lpstr>Реалізовані проекти </vt:lpstr>
      <vt:lpstr>Реалізовані проекти </vt:lpstr>
      <vt:lpstr>Досягнення організації  </vt:lpstr>
      <vt:lpstr>Досягнення організації </vt:lpstr>
      <vt:lpstr>Досягнення організації </vt:lpstr>
      <vt:lpstr>Інформація про донорів </vt:lpstr>
      <vt:lpstr>Контакти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Чернігівський центр прав людини</dc:title>
  <dc:creator>Пользователь</dc:creator>
  <cp:lastModifiedBy>User</cp:lastModifiedBy>
  <cp:revision>56</cp:revision>
  <dcterms:created xsi:type="dcterms:W3CDTF">2016-03-24T17:51:56Z</dcterms:created>
  <dcterms:modified xsi:type="dcterms:W3CDTF">2020-04-27T14:45:23Z</dcterms:modified>
</cp:coreProperties>
</file>