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56" r:id="rId2"/>
    <p:sldId id="262" r:id="rId3"/>
    <p:sldId id="267" r:id="rId4"/>
    <p:sldId id="268" r:id="rId5"/>
    <p:sldId id="274" r:id="rId6"/>
    <p:sldId id="272" r:id="rId7"/>
    <p:sldId id="275" r:id="rId8"/>
    <p:sldId id="264" r:id="rId9"/>
    <p:sldId id="273" r:id="rId10"/>
    <p:sldId id="27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4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67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0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8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0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avocf@cn.relc.com" TargetMode="External"/><Relationship Id="rId2" Type="http://schemas.openxmlformats.org/officeDocument/2006/relationships/hyperlink" Target="http://narodcn.in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azzdolkor/?ref=settin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4082" y="923926"/>
            <a:ext cx="11529391" cy="12920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Чернігівський Центр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рав Людини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4236" y="4521844"/>
            <a:ext cx="5600171" cy="1448490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chemeClr val="accent6">
                    <a:lumMod val="75000"/>
                  </a:schemeClr>
                </a:solidFill>
              </a:rPr>
              <a:t>РІЧНИЙ ЗВІТ- </a:t>
            </a:r>
            <a:r>
              <a:rPr lang="uk-UA" sz="4400" b="1" i="1" dirty="0" smtClean="0">
                <a:solidFill>
                  <a:schemeClr val="accent6">
                    <a:lumMod val="75000"/>
                  </a:schemeClr>
                </a:solidFill>
              </a:rPr>
              <a:t>2023</a:t>
            </a:r>
            <a:endParaRPr lang="en-US" sz="4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26" y="2586789"/>
            <a:ext cx="1593096" cy="13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8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716" y="609600"/>
            <a:ext cx="8239286" cy="1002632"/>
          </a:xfrm>
        </p:spPr>
        <p:txBody>
          <a:bodyPr/>
          <a:lstStyle/>
          <a:p>
            <a:r>
              <a:rPr lang="uk-UA" sz="2800" i="1" spc="40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Інформація про донорів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586" y="1667294"/>
            <a:ext cx="8711365" cy="4059907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Міжнародний фонд Відродження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Посольство США в Україні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Канадський фонд підтримки місцевих ініціатив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Міністерства Закордонних Справ республіки Естонія, Литви, Польщі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Міжнародний фонд громадянських свобод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Фонд підтримки прав людини та демократії Державного Департаменту США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Приватний бізнес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UNDP Democratic Governance </a:t>
            </a:r>
            <a:r>
              <a:rPr lang="en-US" sz="2000" dirty="0" err="1" smtClean="0">
                <a:solidFill>
                  <a:schemeClr val="tx1"/>
                </a:solidFill>
              </a:rPr>
              <a:t>Programme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uk-UA" sz="2000" dirty="0" smtClean="0">
                <a:solidFill>
                  <a:schemeClr val="tx1"/>
                </a:solidFill>
              </a:rPr>
              <a:t>Програма </a:t>
            </a:r>
            <a:r>
              <a:rPr lang="en-US" sz="2000" dirty="0" smtClean="0">
                <a:solidFill>
                  <a:schemeClr val="tx1"/>
                </a:solidFill>
              </a:rPr>
              <a:t>MATRA </a:t>
            </a:r>
            <a:r>
              <a:rPr lang="uk-UA" sz="2000" dirty="0" smtClean="0">
                <a:solidFill>
                  <a:schemeClr val="tx1"/>
                </a:solidFill>
              </a:rPr>
              <a:t>посольство Королівства Нідерландів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3" y="457201"/>
            <a:ext cx="5911168" cy="1191125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Контакти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17" y="2030505"/>
            <a:ext cx="6199095" cy="2958354"/>
          </a:xfrm>
        </p:spPr>
        <p:txBody>
          <a:bodyPr>
            <a:normAutofit fontScale="55000" lnSpcReduction="20000"/>
          </a:bodyPr>
          <a:lstStyle/>
          <a:p>
            <a:r>
              <a:rPr lang="uk-UA" sz="4000" i="1" dirty="0" smtClean="0">
                <a:solidFill>
                  <a:schemeClr val="tx1"/>
                </a:solidFill>
              </a:rPr>
              <a:t>Чернігівський Центр Прав Людини </a:t>
            </a:r>
          </a:p>
          <a:p>
            <a:r>
              <a:rPr lang="en-US" sz="4000" i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www.pravocn.org.ua</a:t>
            </a:r>
            <a:endParaRPr lang="uk-UA" sz="4000" i="1" dirty="0" smtClean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14017, м. Чернігів, </a:t>
            </a:r>
          </a:p>
          <a:p>
            <a:r>
              <a:rPr lang="uk-UA" sz="4000" i="1" dirty="0" smtClean="0">
                <a:solidFill>
                  <a:schemeClr val="tx1"/>
                </a:solidFill>
              </a:rPr>
              <a:t>вул. </a:t>
            </a:r>
            <a:r>
              <a:rPr lang="uk-UA" sz="4000" i="1" dirty="0" err="1" smtClean="0">
                <a:solidFill>
                  <a:schemeClr val="tx1"/>
                </a:solidFill>
              </a:rPr>
              <a:t>Жабинського</a:t>
            </a:r>
            <a:r>
              <a:rPr lang="uk-UA" sz="4000" i="1" dirty="0" smtClean="0">
                <a:solidFill>
                  <a:schemeClr val="tx1"/>
                </a:solidFill>
              </a:rPr>
              <a:t> 13/42</a:t>
            </a:r>
          </a:p>
          <a:p>
            <a:r>
              <a:rPr lang="en-US" sz="4000" i="1" dirty="0" smtClean="0">
                <a:solidFill>
                  <a:schemeClr val="bg1"/>
                </a:solidFill>
                <a:hlinkClick r:id="rId3"/>
              </a:rPr>
              <a:t>pravocf@gmail.com</a:t>
            </a:r>
            <a:endParaRPr lang="uk-UA" sz="4000" i="1" dirty="0" smtClean="0">
              <a:solidFill>
                <a:schemeClr val="bg1"/>
              </a:solidFill>
            </a:endParaRP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Тел. +38050-330-14-06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295" y="510987"/>
            <a:ext cx="2838917" cy="874059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</a:rPr>
              <a:t>Мета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317" y="1627094"/>
            <a:ext cx="8534400" cy="442408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Сприяння </a:t>
            </a:r>
            <a:r>
              <a:rPr lang="uk-UA" sz="2000" dirty="0">
                <a:solidFill>
                  <a:schemeClr val="tx1"/>
                </a:solidFill>
              </a:rPr>
              <a:t>в розбудові відкритого демократичного громадянського суспільства шляхом </a:t>
            </a:r>
            <a:endParaRPr lang="uk-UA" sz="20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захисту </a:t>
            </a:r>
            <a:r>
              <a:rPr lang="uk-UA" sz="2000" dirty="0"/>
              <a:t>та сприяння реалізації прав і свобод людини в усіх сферах суспільного життя</a:t>
            </a:r>
            <a:r>
              <a:rPr lang="uk-UA" sz="2000" dirty="0" smtClean="0"/>
              <a:t>,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провадження </a:t>
            </a:r>
            <a:r>
              <a:rPr lang="uk-UA" sz="2000" dirty="0"/>
              <a:t>культурної, екологічної, освітньої та наукової діяльності, </a:t>
            </a:r>
            <a:endParaRPr lang="uk-UA" sz="2000" dirty="0" smtClean="0"/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сприяння </a:t>
            </a:r>
            <a:r>
              <a:rPr lang="uk-UA" sz="2000" dirty="0"/>
              <a:t>правоохоронним органам та органам державної влади у сфери боротьбі з організованою злочинністю та корупцією.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0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іяльність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613" y="1304365"/>
            <a:ext cx="9056120" cy="461991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Захист </a:t>
            </a:r>
            <a:r>
              <a:rPr lang="uk-UA" sz="2000" dirty="0">
                <a:solidFill>
                  <a:schemeClr val="tx1"/>
                </a:solidFill>
              </a:rPr>
              <a:t>прав і свобод людини є одним з основних напрямків діяльності організації. </a:t>
            </a:r>
            <a:r>
              <a:rPr lang="uk-UA" sz="2000" dirty="0" smtClean="0">
                <a:solidFill>
                  <a:schemeClr val="tx1"/>
                </a:solidFill>
              </a:rPr>
              <a:t>Поєднуючи </a:t>
            </a:r>
            <a:r>
              <a:rPr lang="uk-UA" sz="2000" dirty="0">
                <a:solidFill>
                  <a:schemeClr val="tx1"/>
                </a:solidFill>
              </a:rPr>
              <a:t>теоретичний та практичний рівні, Чернігівський Центр Прав Людини працює в напрямку забезпечення дотримання прав людини.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Діяльність включає такі напрямки, але не обмежується ними: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досліджень з прав людини, моніторинг підготовки проектів законів та інших правових актів;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постійного моніторингу дотримання прав людини та основних свобод та інформування про факти порушень;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захист прав людини та основних свобод в органах державної влади та місцевого самоврядування;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проведення освітніх заходів і кампаній, семінарів, тренінгів, конференцій тощо. </a:t>
            </a:r>
          </a:p>
        </p:txBody>
      </p:sp>
    </p:spTree>
    <p:extLst>
      <p:ext uri="{BB962C8B-B14F-4D97-AF65-F5344CB8AC3E}">
        <p14:creationId xmlns:p14="http://schemas.microsoft.com/office/powerpoint/2010/main" val="2858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8305169" cy="43017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Чернігівський </a:t>
            </a:r>
            <a:r>
              <a:rPr lang="uk-UA" sz="2000" dirty="0">
                <a:solidFill>
                  <a:schemeClr val="tx1"/>
                </a:solidFill>
              </a:rPr>
              <a:t>Центр Прав Людини працює в якості </a:t>
            </a:r>
            <a:r>
              <a:rPr lang="en-GB" sz="2000" dirty="0">
                <a:solidFill>
                  <a:schemeClr val="tx1"/>
                </a:solidFill>
              </a:rPr>
              <a:t>watch-dog </a:t>
            </a:r>
            <a:r>
              <a:rPr lang="uk-UA" sz="2000" dirty="0">
                <a:solidFill>
                  <a:schemeClr val="tx1"/>
                </a:solidFill>
              </a:rPr>
              <a:t>організації, діяльність якої полягає в критичному моніторингу діяльності будь-яких установ (уряду, бізнесу, інших організацій і т.д.) чи осіб та інформування громадськості про виявлені порушення і спонукання її до дії.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0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 Організація </a:t>
            </a:r>
            <a:r>
              <a:rPr lang="uk-UA" sz="2000" dirty="0">
                <a:solidFill>
                  <a:schemeClr val="tx1"/>
                </a:solidFill>
              </a:rPr>
              <a:t>має великий творчий потенціал, бо об’єднує дійсних фахівців своєї справи та залучає до співпраці представників НДО України та із за кордону, освітні заклади, Представників ЗМІ, державні установи і бізнес структури. Наш колектив вже доказав свою спроможність  втілювати необхідні для громади проекти.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9379976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b="1" dirty="0" smtClean="0"/>
              <a:t>Діяльність </a:t>
            </a:r>
            <a:r>
              <a:rPr lang="en-US" sz="2000" b="1" dirty="0"/>
              <a:t>FB </a:t>
            </a:r>
            <a:r>
              <a:rPr lang="uk-UA" sz="2000" b="1" dirty="0"/>
              <a:t>сторінки «Разом здолаємо корупцію»</a:t>
            </a:r>
          </a:p>
          <a:p>
            <a:pPr marL="0" indent="0" algn="ctr">
              <a:buNone/>
            </a:pPr>
            <a:r>
              <a:rPr lang="uk-UA" sz="2000" dirty="0" smtClean="0"/>
              <a:t> </a:t>
            </a:r>
            <a:r>
              <a:rPr lang="uk-UA" sz="2000" dirty="0"/>
              <a:t>Місцевий </a:t>
            </a:r>
            <a:r>
              <a:rPr lang="uk-UA" sz="2000" dirty="0" smtClean="0"/>
              <a:t>бізнес. Сума</a:t>
            </a:r>
            <a:r>
              <a:rPr lang="uk-UA" sz="2000" dirty="0"/>
              <a:t>: </a:t>
            </a:r>
            <a:r>
              <a:rPr lang="uk-UA" sz="2000" dirty="0" smtClean="0"/>
              <a:t>50 </a:t>
            </a:r>
            <a:r>
              <a:rPr lang="uk-UA" sz="2000" dirty="0"/>
              <a:t>000 грн.</a:t>
            </a:r>
          </a:p>
          <a:p>
            <a:pPr marL="0" indent="0">
              <a:buNone/>
            </a:pPr>
            <a:r>
              <a:rPr lang="uk-UA" sz="2000" dirty="0" smtClean="0"/>
              <a:t> Мета </a:t>
            </a:r>
            <a:r>
              <a:rPr lang="uk-UA" sz="2000" dirty="0" smtClean="0"/>
              <a:t>діяльності:</a:t>
            </a:r>
            <a:r>
              <a:rPr lang="uk-UA" sz="2000" dirty="0" smtClean="0"/>
              <a:t>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- формування </a:t>
            </a:r>
            <a:r>
              <a:rPr lang="uk-UA" sz="2000" dirty="0"/>
              <a:t>антикорупційної свідомості </a:t>
            </a:r>
            <a:r>
              <a:rPr lang="uk-UA" sz="2000" dirty="0" smtClean="0"/>
              <a:t>та діяльності </a:t>
            </a:r>
            <a:r>
              <a:rPr lang="uk-UA" sz="2000" dirty="0"/>
              <a:t>у </a:t>
            </a:r>
            <a:r>
              <a:rPr lang="uk-UA" sz="2000" dirty="0" smtClean="0"/>
              <a:t>жителів </a:t>
            </a:r>
            <a:r>
              <a:rPr lang="uk-UA" sz="2000" dirty="0" smtClean="0"/>
              <a:t>Чернігівського регіону..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 - </a:t>
            </a:r>
            <a:r>
              <a:rPr lang="uk-UA" sz="2000" dirty="0" smtClean="0"/>
              <a:t>спонукати </a:t>
            </a:r>
            <a:r>
              <a:rPr lang="uk-UA" sz="2000" dirty="0" smtClean="0"/>
              <a:t>громадськість</a:t>
            </a:r>
            <a:r>
              <a:rPr lang="uk-UA" sz="2000" dirty="0" smtClean="0"/>
              <a:t> </a:t>
            </a:r>
            <a:r>
              <a:rPr lang="uk-UA" sz="2000" dirty="0" smtClean="0"/>
              <a:t>замислилися </a:t>
            </a:r>
            <a:r>
              <a:rPr lang="uk-UA" sz="2000" dirty="0"/>
              <a:t>чому необхідно знизити толерантність </a:t>
            </a:r>
            <a:r>
              <a:rPr lang="uk-UA" sz="2000" dirty="0" smtClean="0"/>
              <a:t>до корупції </a:t>
            </a:r>
            <a:r>
              <a:rPr lang="uk-UA" sz="2000" dirty="0"/>
              <a:t>та брати свідому участь в </a:t>
            </a:r>
            <a:r>
              <a:rPr lang="uk-UA" sz="2000" dirty="0" smtClean="0"/>
              <a:t>антикорупційної діяльності</a:t>
            </a:r>
            <a:r>
              <a:rPr lang="uk-UA" sz="2000" dirty="0"/>
              <a:t>. Надати компетенції власного правового </a:t>
            </a:r>
            <a:r>
              <a:rPr lang="uk-UA" sz="2000" dirty="0" smtClean="0"/>
              <a:t>захисту та </a:t>
            </a:r>
            <a:r>
              <a:rPr lang="uk-UA" sz="2000" dirty="0"/>
              <a:t>протидії хабарництву. </a:t>
            </a:r>
            <a:endParaRPr lang="uk-UA" sz="2000" dirty="0" smtClean="0"/>
          </a:p>
          <a:p>
            <a:pPr>
              <a:buFontTx/>
              <a:buChar char="-"/>
            </a:pPr>
            <a:r>
              <a:rPr lang="uk-UA" sz="2000" dirty="0" smtClean="0"/>
              <a:t>сформувати </a:t>
            </a:r>
            <a:r>
              <a:rPr lang="uk-UA" sz="2000" dirty="0"/>
              <a:t>модель </a:t>
            </a:r>
            <a:r>
              <a:rPr lang="uk-UA" sz="2000" dirty="0" smtClean="0"/>
              <a:t>поведінки щодо </a:t>
            </a:r>
            <a:r>
              <a:rPr lang="uk-UA" sz="2000" dirty="0"/>
              <a:t>боротьби з корупційними проявами в сучасних </a:t>
            </a:r>
            <a:r>
              <a:rPr lang="uk-UA" sz="2000" dirty="0" smtClean="0"/>
              <a:t>умовах.</a:t>
            </a:r>
          </a:p>
          <a:p>
            <a:pPr>
              <a:buFontTx/>
              <a:buChar char="-"/>
            </a:pPr>
            <a:r>
              <a:rPr lang="uk-UA" sz="2000" dirty="0" smtClean="0"/>
              <a:t> новини </a:t>
            </a:r>
            <a:endParaRPr lang="uk-UA" sz="20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https://www.facebook.com/razzdolkor/?</a:t>
            </a:r>
            <a:r>
              <a:rPr lang="en-US" dirty="0" smtClean="0">
                <a:hlinkClick r:id="rId2"/>
              </a:rPr>
              <a:t>ref=settings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93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4" y="1481071"/>
            <a:ext cx="8461420" cy="4803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dirty="0" smtClean="0"/>
              <a:t> </a:t>
            </a:r>
            <a:r>
              <a:rPr lang="ru-RU" sz="2100" b="1" dirty="0">
                <a:solidFill>
                  <a:srgbClr val="242628"/>
                </a:solidFill>
              </a:rPr>
              <a:t> «</a:t>
            </a:r>
            <a:r>
              <a:rPr lang="ru-RU" sz="2100" b="1" dirty="0" err="1">
                <a:solidFill>
                  <a:srgbClr val="242628"/>
                </a:solidFill>
              </a:rPr>
              <a:t>Підтримка</a:t>
            </a:r>
            <a:r>
              <a:rPr lang="ru-RU" sz="2100" b="1" dirty="0">
                <a:solidFill>
                  <a:srgbClr val="242628"/>
                </a:solidFill>
              </a:rPr>
              <a:t> </a:t>
            </a:r>
            <a:r>
              <a:rPr lang="ru-RU" sz="2100" b="1" dirty="0" err="1">
                <a:solidFill>
                  <a:srgbClr val="242628"/>
                </a:solidFill>
              </a:rPr>
              <a:t>антикорупційних</a:t>
            </a:r>
            <a:r>
              <a:rPr lang="ru-RU" sz="2100" b="1" dirty="0">
                <a:solidFill>
                  <a:srgbClr val="242628"/>
                </a:solidFill>
              </a:rPr>
              <a:t> ОГС для </a:t>
            </a:r>
            <a:r>
              <a:rPr lang="ru-RU" sz="2100" b="1" dirty="0" err="1">
                <a:solidFill>
                  <a:srgbClr val="242628"/>
                </a:solidFill>
              </a:rPr>
              <a:t>зміцнення</a:t>
            </a:r>
            <a:r>
              <a:rPr lang="ru-RU" sz="2100" b="1" dirty="0">
                <a:solidFill>
                  <a:srgbClr val="242628"/>
                </a:solidFill>
              </a:rPr>
              <a:t> верховенства </a:t>
            </a:r>
            <a:r>
              <a:rPr lang="ru-RU" sz="2100" b="1" dirty="0" smtClean="0">
                <a:solidFill>
                  <a:srgbClr val="242628"/>
                </a:solidFill>
              </a:rPr>
              <a:t>    права</a:t>
            </a:r>
            <a:r>
              <a:rPr lang="ru-RU" sz="2100" b="1" dirty="0">
                <a:solidFill>
                  <a:srgbClr val="242628"/>
                </a:solidFill>
              </a:rPr>
              <a:t>» </a:t>
            </a:r>
            <a:r>
              <a:rPr lang="ru-RU" sz="2100" b="1" dirty="0" smtClean="0">
                <a:solidFill>
                  <a:srgbClr val="242628"/>
                </a:solidFill>
              </a:rPr>
              <a:t>2020-2023 р.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>
                <a:solidFill>
                  <a:srgbClr val="242628"/>
                </a:solidFill>
              </a:rPr>
              <a:t>Програми МАТRА Посольства </a:t>
            </a:r>
            <a:r>
              <a:rPr lang="ru-RU" sz="2000" dirty="0" err="1">
                <a:solidFill>
                  <a:srgbClr val="242628"/>
                </a:solidFill>
              </a:rPr>
              <a:t>Королівства</a:t>
            </a:r>
            <a:r>
              <a:rPr lang="ru-RU" sz="2000" dirty="0">
                <a:solidFill>
                  <a:srgbClr val="242628"/>
                </a:solidFill>
              </a:rPr>
              <a:t> Нідерландів</a:t>
            </a:r>
            <a:r>
              <a:rPr lang="ru-RU" sz="2000" dirty="0" smtClean="0">
                <a:solidFill>
                  <a:srgbClr val="242628"/>
                </a:solidFill>
              </a:rPr>
              <a:t>. 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smtClean="0">
                <a:solidFill>
                  <a:srgbClr val="242628"/>
                </a:solidFill>
              </a:rPr>
              <a:t>                     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Сума: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340 000,00 грн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Проєкт направлений на </a:t>
            </a:r>
            <a:r>
              <a:rPr lang="ru-RU" sz="2000" dirty="0" err="1">
                <a:solidFill>
                  <a:srgbClr val="242628"/>
                </a:solidFill>
              </a:rPr>
              <a:t>підвищення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участі</a:t>
            </a:r>
            <a:r>
              <a:rPr lang="ru-RU" sz="2000" dirty="0">
                <a:solidFill>
                  <a:srgbClr val="242628"/>
                </a:solidFill>
              </a:rPr>
              <a:t> органів </a:t>
            </a:r>
            <a:r>
              <a:rPr lang="ru-RU" sz="2000" dirty="0" err="1">
                <a:solidFill>
                  <a:srgbClr val="242628"/>
                </a:solidFill>
              </a:rPr>
              <a:t>громадянського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суспільства</a:t>
            </a:r>
            <a:r>
              <a:rPr lang="ru-RU" sz="2000" dirty="0">
                <a:solidFill>
                  <a:srgbClr val="242628"/>
                </a:solidFill>
              </a:rPr>
              <a:t> у реалізації антикорупційної реформи на </a:t>
            </a:r>
            <a:r>
              <a:rPr lang="ru-RU" sz="2000" dirty="0" err="1">
                <a:solidFill>
                  <a:srgbClr val="242628"/>
                </a:solidFill>
              </a:rPr>
              <a:t>місцевому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рівні</a:t>
            </a:r>
            <a:r>
              <a:rPr lang="ru-RU" sz="2000" dirty="0">
                <a:solidFill>
                  <a:srgbClr val="242628"/>
                </a:solidFill>
              </a:rPr>
              <a:t> в </a:t>
            </a:r>
            <a:r>
              <a:rPr lang="ru-RU" sz="2000" dirty="0" err="1">
                <a:solidFill>
                  <a:srgbClr val="242628"/>
                </a:solidFill>
              </a:rPr>
              <a:t>північній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частині</a:t>
            </a:r>
            <a:r>
              <a:rPr lang="ru-RU" sz="2000" dirty="0">
                <a:solidFill>
                  <a:srgbClr val="242628"/>
                </a:solidFill>
              </a:rPr>
              <a:t> України: Чернігівській, </a:t>
            </a:r>
            <a:r>
              <a:rPr lang="ru-RU" sz="2000" dirty="0" err="1">
                <a:solidFill>
                  <a:srgbClr val="242628"/>
                </a:solidFill>
              </a:rPr>
              <a:t>Сумській</a:t>
            </a:r>
            <a:r>
              <a:rPr lang="ru-RU" sz="2000" dirty="0">
                <a:solidFill>
                  <a:srgbClr val="242628"/>
                </a:solidFill>
              </a:rPr>
              <a:t> та Харківській областях</a:t>
            </a:r>
            <a:r>
              <a:rPr lang="ru-RU" sz="2000" dirty="0" smtClean="0">
                <a:solidFill>
                  <a:srgbClr val="242628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- </a:t>
            </a:r>
            <a:r>
              <a:rPr lang="ru-RU" sz="2000" dirty="0" err="1" smtClean="0">
                <a:solidFill>
                  <a:srgbClr val="242628"/>
                </a:solidFill>
              </a:rPr>
              <a:t>навчання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тренінги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антикорупційна</a:t>
            </a:r>
            <a:r>
              <a:rPr lang="ru-RU" sz="2000" dirty="0" smtClean="0">
                <a:solidFill>
                  <a:srgbClr val="242628"/>
                </a:solidFill>
              </a:rPr>
              <a:t> школа,  конкурс </a:t>
            </a:r>
            <a:r>
              <a:rPr lang="ru-RU" sz="2000" dirty="0" err="1" smtClean="0">
                <a:solidFill>
                  <a:srgbClr val="242628"/>
                </a:solidFill>
              </a:rPr>
              <a:t>мінігрантів</a:t>
            </a:r>
            <a:r>
              <a:rPr lang="ru-RU" sz="2000" dirty="0" smtClean="0">
                <a:solidFill>
                  <a:srgbClr val="242628"/>
                </a:solidFill>
              </a:rPr>
              <a:t>,  13 </a:t>
            </a:r>
            <a:r>
              <a:rPr lang="ru-RU" sz="2000" dirty="0" err="1" smtClean="0">
                <a:solidFill>
                  <a:srgbClr val="242628"/>
                </a:solidFill>
              </a:rPr>
              <a:t>проведених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антикорупційних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розслідувань</a:t>
            </a:r>
            <a:r>
              <a:rPr lang="ru-RU" sz="2000" dirty="0" smtClean="0">
                <a:solidFill>
                  <a:srgbClr val="242628"/>
                </a:solidFill>
              </a:rPr>
              <a:t>. </a:t>
            </a:r>
            <a:r>
              <a:rPr lang="ru-RU" sz="2000" dirty="0" err="1" smtClean="0">
                <a:solidFill>
                  <a:srgbClr val="242628"/>
                </a:solidFill>
              </a:rPr>
              <a:t>громадський</a:t>
            </a:r>
            <a:r>
              <a:rPr lang="ru-RU" sz="2000" dirty="0" smtClean="0">
                <a:solidFill>
                  <a:srgbClr val="242628"/>
                </a:solidFill>
              </a:rPr>
              <a:t> організацій </a:t>
            </a:r>
            <a:r>
              <a:rPr lang="ru-RU" sz="2000" dirty="0" err="1" smtClean="0">
                <a:solidFill>
                  <a:srgbClr val="242628"/>
                </a:solidFill>
              </a:rPr>
              <a:t>пілотних</a:t>
            </a:r>
            <a:r>
              <a:rPr lang="ru-RU" sz="2000" dirty="0" smtClean="0">
                <a:solidFill>
                  <a:srgbClr val="242628"/>
                </a:solidFill>
              </a:rPr>
              <a:t> областей.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12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9"/>
            <a:ext cx="8102507" cy="4649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100" b="1" dirty="0" smtClean="0"/>
          </a:p>
          <a:p>
            <a:pPr marL="0" indent="0" algn="ctr">
              <a:buNone/>
            </a:pPr>
            <a:r>
              <a:rPr lang="ru-RU" sz="2100" b="1" dirty="0" smtClean="0"/>
              <a:t>«</a:t>
            </a:r>
            <a:r>
              <a:rPr lang="ru-RU" sz="2100" b="1" dirty="0"/>
              <a:t>Залучення молоді для </a:t>
            </a:r>
            <a:r>
              <a:rPr lang="ru-RU" sz="2100" b="1" dirty="0" err="1"/>
              <a:t>ефективного</a:t>
            </a:r>
            <a:r>
              <a:rPr lang="ru-RU" sz="2100" b="1" dirty="0"/>
              <a:t> </a:t>
            </a:r>
            <a:r>
              <a:rPr lang="ru-RU" sz="2100" b="1" dirty="0" smtClean="0"/>
              <a:t>відновлення</a:t>
            </a:r>
          </a:p>
          <a:p>
            <a:pPr marL="0" indent="0" algn="ctr">
              <a:buNone/>
            </a:pPr>
            <a:r>
              <a:rPr lang="ru-RU" sz="2100" b="1" dirty="0" smtClean="0"/>
              <a:t> </a:t>
            </a:r>
            <a:r>
              <a:rPr lang="ru-RU" sz="2100" b="1" dirty="0" err="1"/>
              <a:t>прикордонних</a:t>
            </a:r>
            <a:r>
              <a:rPr lang="ru-RU" sz="2100" b="1" dirty="0"/>
              <a:t> громад</a:t>
            </a:r>
            <a:r>
              <a:rPr lang="ru-RU" sz="2100" b="1" dirty="0" smtClean="0"/>
              <a:t>»</a:t>
            </a:r>
          </a:p>
          <a:p>
            <a:pPr marL="0" indent="0" algn="ctr" fontAlgn="ctr">
              <a:buNone/>
            </a:pPr>
            <a:r>
              <a:rPr lang="en-US" sz="2000" dirty="0"/>
              <a:t> </a:t>
            </a:r>
            <a:r>
              <a:rPr lang="en-US" sz="2000" dirty="0" smtClean="0"/>
              <a:t>German </a:t>
            </a:r>
            <a:r>
              <a:rPr lang="en-US" sz="2000" dirty="0"/>
              <a:t>Marshall Fund of the United States</a:t>
            </a:r>
          </a:p>
          <a:p>
            <a:pPr marL="0" indent="0" algn="ctr">
              <a:buNone/>
            </a:pPr>
            <a:r>
              <a:rPr lang="uk-UA" sz="2000" dirty="0" smtClean="0"/>
              <a:t>Фінансування – 912 642,00 грн.</a:t>
            </a:r>
          </a:p>
          <a:p>
            <a:pPr marL="0" indent="0" algn="ctr">
              <a:buNone/>
            </a:pPr>
            <a:r>
              <a:rPr lang="ru-RU" sz="2000" dirty="0" smtClean="0"/>
              <a:t>-  </a:t>
            </a:r>
            <a:r>
              <a:rPr lang="ru-RU" sz="2000" dirty="0" err="1"/>
              <a:t>розширення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/молоді та </a:t>
            </a:r>
            <a:r>
              <a:rPr lang="ru-RU" sz="2000" dirty="0" err="1"/>
              <a:t>здатність</a:t>
            </a:r>
            <a:r>
              <a:rPr lang="ru-RU" sz="2000" dirty="0"/>
              <a:t> </a:t>
            </a:r>
            <a:r>
              <a:rPr lang="ru-RU" sz="2000" dirty="0" err="1"/>
              <a:t>реалізовувати</a:t>
            </a:r>
            <a:r>
              <a:rPr lang="ru-RU" sz="2000" dirty="0"/>
              <a:t> </a:t>
            </a:r>
            <a:r>
              <a:rPr lang="ru-RU" sz="2000" dirty="0" err="1"/>
              <a:t>молодіжні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в громадах. </a:t>
            </a:r>
            <a:endParaRPr lang="ru-RU" sz="2000" dirty="0"/>
          </a:p>
          <a:p>
            <a:pPr algn="ctr">
              <a:buFontTx/>
              <a:buChar char="-"/>
            </a:pPr>
            <a:r>
              <a:rPr lang="ru-RU" sz="2000" dirty="0" smtClean="0"/>
              <a:t>залучення </a:t>
            </a:r>
            <a:r>
              <a:rPr lang="ru-RU" sz="2000" dirty="0"/>
              <a:t>молоді до відновлення та </a:t>
            </a:r>
            <a:r>
              <a:rPr lang="ru-RU" sz="2000" dirty="0" err="1"/>
              <a:t>реконструкції</a:t>
            </a:r>
            <a:r>
              <a:rPr lang="ru-RU" sz="2000" dirty="0" smtClean="0"/>
              <a:t>.</a:t>
            </a:r>
          </a:p>
          <a:p>
            <a:pPr algn="ctr">
              <a:buFontTx/>
              <a:buChar char="-"/>
            </a:pPr>
            <a:r>
              <a:rPr lang="ru-RU" sz="2000" dirty="0" err="1"/>
              <a:t>Географічне</a:t>
            </a:r>
            <a:r>
              <a:rPr lang="ru-RU" sz="2000" dirty="0"/>
              <a:t> </a:t>
            </a:r>
            <a:r>
              <a:rPr lang="ru-RU" sz="2000" dirty="0" err="1"/>
              <a:t>охоплення</a:t>
            </a:r>
            <a:r>
              <a:rPr lang="ru-RU" sz="2000" dirty="0"/>
              <a:t> </a:t>
            </a:r>
            <a:r>
              <a:rPr lang="ru-RU" sz="2000" dirty="0" smtClean="0"/>
              <a:t>проєкту</a:t>
            </a:r>
            <a:r>
              <a:rPr lang="ru-RU" sz="2000" dirty="0"/>
              <a:t>: 5 </a:t>
            </a:r>
            <a:r>
              <a:rPr lang="ru-RU" sz="2000" dirty="0" err="1"/>
              <a:t>територіальних</a:t>
            </a:r>
            <a:r>
              <a:rPr lang="ru-RU" sz="2000" dirty="0"/>
              <a:t> громад Чернігівської </a:t>
            </a:r>
            <a:r>
              <a:rPr lang="ru-RU" sz="2000" dirty="0" smtClean="0"/>
              <a:t>області.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920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07" y="130486"/>
            <a:ext cx="8534400" cy="125456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Досягнення організації  </a:t>
            </a:r>
            <a:endParaRPr lang="uk-UA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8989454" cy="4232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   </a:t>
            </a:r>
            <a:endParaRPr lang="ru-RU" sz="20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36 інформаційних кампаній.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Підтримано, фінансово, 13 ГО в пілотних областях для проведення антикорупційних розслідувань.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Створена діюча мережа антикорупційних організацій на півночі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5657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0" y="527527"/>
            <a:ext cx="8534400" cy="1120799"/>
          </a:xfrm>
        </p:spPr>
        <p:txBody>
          <a:bodyPr>
            <a:normAutofit/>
          </a:bodyPr>
          <a:lstStyle/>
          <a:p>
            <a:r>
              <a:rPr lang="uk-UA" i="1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Досягнення організації 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7946265" cy="4232793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	Підвищено ефективності зусиль, спрямованих на протидію корупції в Чернігівській, Сумській, Харківській обл.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13 антикорупційних розслідувань.	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</a:t>
            </a:r>
            <a:r>
              <a:rPr lang="uk-UA" sz="2000" dirty="0" smtClean="0"/>
              <a:t>Забезпечення </a:t>
            </a:r>
            <a:r>
              <a:rPr lang="uk-UA" sz="2000" dirty="0" smtClean="0"/>
              <a:t>підзвітності влади та зміцнення довіри між владою та громадськістю в тому, що стосується добросовісності у здійсненні державних закупівель.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Створена мережа антикорупційних </a:t>
            </a:r>
            <a:r>
              <a:rPr lang="uk-UA" sz="2000" dirty="0" smtClean="0"/>
              <a:t>організацій.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 Більше 200 молодих людей долучились до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</a:t>
            </a:r>
            <a:r>
              <a:rPr lang="ru-RU" sz="2000" dirty="0"/>
              <a:t>та реалізації </a:t>
            </a:r>
            <a:r>
              <a:rPr lang="ru-RU" sz="2000" dirty="0" err="1"/>
              <a:t>молодіжних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і </a:t>
            </a:r>
            <a:r>
              <a:rPr lang="ru-RU" sz="2000" dirty="0" err="1" smtClean="0"/>
              <a:t>стратегій</a:t>
            </a:r>
            <a:r>
              <a:rPr lang="ru-RU" sz="2000" dirty="0"/>
              <a:t>.</a:t>
            </a:r>
            <a:endParaRPr lang="uk-UA" sz="2000" dirty="0" smtClean="0"/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389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Чернігівський Центр  Прав Людини</vt:lpstr>
      <vt:lpstr>Мета </vt:lpstr>
      <vt:lpstr>Діяльність</vt:lpstr>
      <vt:lpstr>Діяльність </vt:lpstr>
      <vt:lpstr>Реалізовані проекти </vt:lpstr>
      <vt:lpstr>Реалізовані проекти </vt:lpstr>
      <vt:lpstr>Реалізовані проекти </vt:lpstr>
      <vt:lpstr>Досягнення організації  </vt:lpstr>
      <vt:lpstr>Досягнення організації </vt:lpstr>
      <vt:lpstr>Інформація про донорів </vt:lpstr>
      <vt:lpstr>Контакти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Чернігівський центр прав людини</dc:title>
  <dc:creator>Пользователь</dc:creator>
  <cp:lastModifiedBy>User</cp:lastModifiedBy>
  <cp:revision>74</cp:revision>
  <dcterms:created xsi:type="dcterms:W3CDTF">2016-03-24T17:51:56Z</dcterms:created>
  <dcterms:modified xsi:type="dcterms:W3CDTF">2024-03-12T16:37:23Z</dcterms:modified>
</cp:coreProperties>
</file>