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061" r:id="rId1"/>
  </p:sldMasterIdLst>
  <p:sldIdLst>
    <p:sldId id="256" r:id="rId2"/>
    <p:sldId id="262" r:id="rId3"/>
    <p:sldId id="267" r:id="rId4"/>
    <p:sldId id="268" r:id="rId5"/>
    <p:sldId id="274" r:id="rId6"/>
    <p:sldId id="275" r:id="rId7"/>
    <p:sldId id="264" r:id="rId8"/>
    <p:sldId id="270" r:id="rId9"/>
    <p:sldId id="261"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26" autoAdjust="0"/>
    <p:restoredTop sz="94660"/>
  </p:normalViewPr>
  <p:slideViewPr>
    <p:cSldViewPr snapToGrid="0">
      <p:cViewPr varScale="1">
        <p:scale>
          <a:sx n="74" d="100"/>
          <a:sy n="74" d="100"/>
        </p:scale>
        <p:origin x="37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5963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26445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2396703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24827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441078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141776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617580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41697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55334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404131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81105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40756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47611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70820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smtClean="0"/>
              <a:pPr/>
              <a:t>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19574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smtClean="0"/>
              <a:pPr/>
              <a:t>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93114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1/7/2025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52787156"/>
      </p:ext>
    </p:extLst>
  </p:cSld>
  <p:clrMap bg1="lt1" tx1="dk1" bg2="lt2" tx2="dk2" accent1="accent1" accent2="accent2" accent3="accent3" accent4="accent4" accent5="accent5" accent6="accent6" hlink="hlink" folHlink="folHlink"/>
  <p:sldLayoutIdLst>
    <p:sldLayoutId id="2147484062" r:id="rId1"/>
    <p:sldLayoutId id="2147484063" r:id="rId2"/>
    <p:sldLayoutId id="2147484064" r:id="rId3"/>
    <p:sldLayoutId id="2147484065" r:id="rId4"/>
    <p:sldLayoutId id="2147484066" r:id="rId5"/>
    <p:sldLayoutId id="2147484067" r:id="rId6"/>
    <p:sldLayoutId id="2147484068" r:id="rId7"/>
    <p:sldLayoutId id="2147484069" r:id="rId8"/>
    <p:sldLayoutId id="2147484070" r:id="rId9"/>
    <p:sldLayoutId id="2147484071" r:id="rId10"/>
    <p:sldLayoutId id="2147484072" r:id="rId11"/>
    <p:sldLayoutId id="2147484073" r:id="rId12"/>
    <p:sldLayoutId id="2147484074" r:id="rId13"/>
    <p:sldLayoutId id="2147484075" r:id="rId14"/>
    <p:sldLayoutId id="2147484076" r:id="rId15"/>
    <p:sldLayoutId id="214748407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facebook.com/razzdolkor/?ref=setting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pravocf@cn.relc.com" TargetMode="External"/><Relationship Id="rId2" Type="http://schemas.openxmlformats.org/officeDocument/2006/relationships/hyperlink" Target="http://narodcn.in.ua/"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54082" y="923926"/>
            <a:ext cx="11529391" cy="1292086"/>
          </a:xfrm>
        </p:spPr>
        <p:txBody>
          <a:bodyPr>
            <a:normAutofit fontScale="90000"/>
          </a:bodyPr>
          <a:lstStyle/>
          <a:p>
            <a:pPr algn="ctr"/>
            <a:r>
              <a:rPr lang="uk-UA" dirty="0" smtClean="0">
                <a:solidFill>
                  <a:schemeClr val="accent1">
                    <a:lumMod val="50000"/>
                  </a:schemeClr>
                </a:solidFill>
                <a:latin typeface="+mn-lt"/>
              </a:rPr>
              <a:t>Чернігівський Центр </a:t>
            </a:r>
            <a:r>
              <a:rPr lang="en-US" dirty="0" smtClean="0">
                <a:solidFill>
                  <a:schemeClr val="accent1">
                    <a:lumMod val="50000"/>
                  </a:schemeClr>
                </a:solidFill>
                <a:latin typeface="+mn-lt"/>
              </a:rPr>
              <a:t/>
            </a:r>
            <a:br>
              <a:rPr lang="en-US" dirty="0" smtClean="0">
                <a:solidFill>
                  <a:schemeClr val="accent1">
                    <a:lumMod val="50000"/>
                  </a:schemeClr>
                </a:solidFill>
                <a:latin typeface="+mn-lt"/>
              </a:rPr>
            </a:br>
            <a:r>
              <a:rPr lang="uk-UA" dirty="0">
                <a:solidFill>
                  <a:schemeClr val="accent1">
                    <a:lumMod val="50000"/>
                  </a:schemeClr>
                </a:solidFill>
                <a:latin typeface="+mn-lt"/>
              </a:rPr>
              <a:t>П</a:t>
            </a:r>
            <a:r>
              <a:rPr lang="uk-UA" dirty="0" smtClean="0">
                <a:solidFill>
                  <a:schemeClr val="accent1">
                    <a:lumMod val="50000"/>
                  </a:schemeClr>
                </a:solidFill>
                <a:latin typeface="+mn-lt"/>
              </a:rPr>
              <a:t>рав Людини</a:t>
            </a:r>
            <a:endParaRPr lang="ru-RU" dirty="0">
              <a:solidFill>
                <a:schemeClr val="accent1">
                  <a:lumMod val="50000"/>
                </a:schemeClr>
              </a:solidFill>
              <a:latin typeface="+mn-lt"/>
            </a:endParaRPr>
          </a:p>
        </p:txBody>
      </p:sp>
      <p:sp>
        <p:nvSpPr>
          <p:cNvPr id="3" name="Подзаголовок 2"/>
          <p:cNvSpPr>
            <a:spLocks noGrp="1"/>
          </p:cNvSpPr>
          <p:nvPr>
            <p:ph type="subTitle" idx="1"/>
          </p:nvPr>
        </p:nvSpPr>
        <p:spPr>
          <a:xfrm>
            <a:off x="2164236" y="4521844"/>
            <a:ext cx="5600171" cy="1448490"/>
          </a:xfrm>
        </p:spPr>
        <p:txBody>
          <a:bodyPr>
            <a:normAutofit/>
          </a:bodyPr>
          <a:lstStyle/>
          <a:p>
            <a:r>
              <a:rPr lang="uk-UA" sz="4400" b="1" i="1" dirty="0" smtClean="0">
                <a:solidFill>
                  <a:schemeClr val="accent6">
                    <a:lumMod val="75000"/>
                  </a:schemeClr>
                </a:solidFill>
              </a:rPr>
              <a:t>РІЧНИЙ ЗВІТ- </a:t>
            </a:r>
            <a:r>
              <a:rPr lang="uk-UA" sz="4400" b="1" i="1" dirty="0" smtClean="0">
                <a:solidFill>
                  <a:schemeClr val="accent6">
                    <a:lumMod val="75000"/>
                  </a:schemeClr>
                </a:solidFill>
              </a:rPr>
              <a:t>202</a:t>
            </a:r>
            <a:r>
              <a:rPr lang="en-US" sz="4400" b="1" i="1" dirty="0" smtClean="0">
                <a:solidFill>
                  <a:schemeClr val="accent6">
                    <a:lumMod val="75000"/>
                  </a:schemeClr>
                </a:solidFill>
              </a:rPr>
              <a:t>4</a:t>
            </a:r>
            <a:endParaRPr lang="en-US" sz="4400" b="1" i="1" dirty="0" smtClean="0">
              <a:solidFill>
                <a:schemeClr val="accent6">
                  <a:lumMod val="75000"/>
                </a:schemeClr>
              </a:solidFill>
            </a:endParaRPr>
          </a:p>
          <a:p>
            <a:endParaRPr lang="ru-RU" sz="4400" b="1" i="1" dirty="0">
              <a:solidFill>
                <a:schemeClr val="accent6">
                  <a:lumMod val="75000"/>
                </a:schemeClr>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0326" y="2586789"/>
            <a:ext cx="1593096" cy="13911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198193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6295" y="510987"/>
            <a:ext cx="2838917" cy="874059"/>
          </a:xfrm>
        </p:spPr>
        <p:txBody>
          <a:bodyPr>
            <a:normAutofit/>
          </a:bodyPr>
          <a:lstStyle/>
          <a:p>
            <a:r>
              <a:rPr lang="ru-RU" sz="4400" i="1" dirty="0" smtClean="0">
                <a:solidFill>
                  <a:schemeClr val="accent6">
                    <a:lumMod val="75000"/>
                  </a:schemeClr>
                </a:solidFill>
              </a:rPr>
              <a:t>Мета</a:t>
            </a:r>
            <a:r>
              <a:rPr lang="ru-RU" sz="4400" dirty="0" smtClean="0">
                <a:solidFill>
                  <a:schemeClr val="accent6">
                    <a:lumMod val="75000"/>
                  </a:schemeClr>
                </a:solidFill>
              </a:rPr>
              <a:t> </a:t>
            </a:r>
            <a:endParaRPr lang="ru-RU" sz="4400" dirty="0">
              <a:solidFill>
                <a:schemeClr val="accent6">
                  <a:lumMod val="75000"/>
                </a:schemeClr>
              </a:solidFill>
            </a:endParaRPr>
          </a:p>
        </p:txBody>
      </p:sp>
      <p:sp>
        <p:nvSpPr>
          <p:cNvPr id="3" name="Объект 2"/>
          <p:cNvSpPr>
            <a:spLocks noGrp="1"/>
          </p:cNvSpPr>
          <p:nvPr>
            <p:ph idx="1"/>
          </p:nvPr>
        </p:nvSpPr>
        <p:spPr>
          <a:xfrm>
            <a:off x="1800317" y="1627094"/>
            <a:ext cx="8534400" cy="4424081"/>
          </a:xfrm>
        </p:spPr>
        <p:txBody>
          <a:bodyPr>
            <a:normAutofit/>
          </a:bodyPr>
          <a:lstStyle/>
          <a:p>
            <a:pPr marL="0" indent="0" algn="just">
              <a:spcAft>
                <a:spcPts val="0"/>
              </a:spcAft>
              <a:buNone/>
              <a:tabLst>
                <a:tab pos="2637155" algn="ctr"/>
                <a:tab pos="5274310" algn="r"/>
              </a:tabLst>
            </a:pPr>
            <a:r>
              <a:rPr lang="uk-UA" sz="2000" dirty="0" smtClean="0">
                <a:solidFill>
                  <a:schemeClr val="tx1"/>
                </a:solidFill>
              </a:rPr>
              <a:t>Сприяння </a:t>
            </a:r>
            <a:r>
              <a:rPr lang="uk-UA" sz="2000" dirty="0">
                <a:solidFill>
                  <a:schemeClr val="tx1"/>
                </a:solidFill>
              </a:rPr>
              <a:t>в розбудові відкритого демократичного громадянського суспільства шляхом </a:t>
            </a:r>
            <a:endParaRPr lang="uk-UA" sz="2000" dirty="0" smtClean="0">
              <a:solidFill>
                <a:schemeClr val="tx1"/>
              </a:solidFill>
            </a:endParaRPr>
          </a:p>
          <a:p>
            <a:pPr lvl="1" algn="just">
              <a:spcBef>
                <a:spcPts val="1200"/>
              </a:spcBef>
              <a:spcAft>
                <a:spcPts val="0"/>
              </a:spcAft>
              <a:tabLst>
                <a:tab pos="2637155" algn="ctr"/>
                <a:tab pos="5274310" algn="r"/>
              </a:tabLst>
            </a:pPr>
            <a:r>
              <a:rPr lang="uk-UA" sz="2000" dirty="0" smtClean="0"/>
              <a:t>захисту </a:t>
            </a:r>
            <a:r>
              <a:rPr lang="uk-UA" sz="2000" dirty="0"/>
              <a:t>та сприяння реалізації прав і свобод людини в усіх сферах суспільного життя</a:t>
            </a:r>
            <a:r>
              <a:rPr lang="uk-UA" sz="2000" dirty="0" smtClean="0"/>
              <a:t>,</a:t>
            </a:r>
          </a:p>
          <a:p>
            <a:pPr lvl="1" algn="just">
              <a:spcBef>
                <a:spcPts val="1200"/>
              </a:spcBef>
              <a:spcAft>
                <a:spcPts val="0"/>
              </a:spcAft>
              <a:tabLst>
                <a:tab pos="2637155" algn="ctr"/>
                <a:tab pos="5274310" algn="r"/>
              </a:tabLst>
            </a:pPr>
            <a:r>
              <a:rPr lang="uk-UA" sz="2000" dirty="0" smtClean="0"/>
              <a:t>провадження </a:t>
            </a:r>
            <a:r>
              <a:rPr lang="uk-UA" sz="2000" dirty="0"/>
              <a:t>культурної, екологічної, освітньої та наукової діяльності, </a:t>
            </a:r>
            <a:endParaRPr lang="uk-UA" sz="2000" dirty="0" smtClean="0"/>
          </a:p>
          <a:p>
            <a:pPr lvl="1" algn="just">
              <a:spcBef>
                <a:spcPts val="1200"/>
              </a:spcBef>
              <a:spcAft>
                <a:spcPts val="0"/>
              </a:spcAft>
              <a:tabLst>
                <a:tab pos="2637155" algn="ctr"/>
                <a:tab pos="5274310" algn="r"/>
              </a:tabLst>
            </a:pPr>
            <a:r>
              <a:rPr lang="uk-UA" sz="2000" dirty="0" smtClean="0"/>
              <a:t>сприяння </a:t>
            </a:r>
            <a:r>
              <a:rPr lang="uk-UA" sz="2000" dirty="0"/>
              <a:t>правоохоронним органам та органам державної влади у сфери боротьбі з організованою злочинністю та корупцією. </a:t>
            </a:r>
            <a:endParaRPr lang="ru-RU" sz="2000" dirty="0"/>
          </a:p>
          <a:p>
            <a:endParaRPr lang="ru-RU" dirty="0"/>
          </a:p>
        </p:txBody>
      </p:sp>
    </p:spTree>
    <p:extLst>
      <p:ext uri="{BB962C8B-B14F-4D97-AF65-F5344CB8AC3E}">
        <p14:creationId xmlns:p14="http://schemas.microsoft.com/office/powerpoint/2010/main" val="11530535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22848" y="547344"/>
            <a:ext cx="8534400" cy="783916"/>
          </a:xfrm>
        </p:spPr>
        <p:txBody>
          <a:bodyPr>
            <a:normAutofit/>
          </a:bodyPr>
          <a:lstStyle/>
          <a:p>
            <a:r>
              <a:rPr lang="uk-UA" i="1" dirty="0">
                <a:solidFill>
                  <a:schemeClr val="accent6">
                    <a:lumMod val="75000"/>
                  </a:schemeClr>
                </a:solidFill>
              </a:rPr>
              <a:t>Д</a:t>
            </a:r>
            <a:r>
              <a:rPr lang="uk-UA" b="1" i="1" dirty="0" smtClean="0">
                <a:solidFill>
                  <a:schemeClr val="accent6">
                    <a:lumMod val="75000"/>
                  </a:schemeClr>
                </a:solidFill>
              </a:rPr>
              <a:t>іяльність</a:t>
            </a:r>
            <a:endParaRPr lang="ru-RU" b="1" i="1" dirty="0">
              <a:solidFill>
                <a:schemeClr val="accent6">
                  <a:lumMod val="75000"/>
                </a:schemeClr>
              </a:solidFill>
            </a:endParaRPr>
          </a:p>
        </p:txBody>
      </p:sp>
      <p:sp>
        <p:nvSpPr>
          <p:cNvPr id="3" name="Объект 2"/>
          <p:cNvSpPr>
            <a:spLocks noGrp="1"/>
          </p:cNvSpPr>
          <p:nvPr>
            <p:ph idx="1"/>
          </p:nvPr>
        </p:nvSpPr>
        <p:spPr>
          <a:xfrm>
            <a:off x="860613" y="1304365"/>
            <a:ext cx="9056120" cy="4619918"/>
          </a:xfrm>
        </p:spPr>
        <p:txBody>
          <a:bodyPr>
            <a:normAutofit lnSpcReduction="10000"/>
          </a:bodyPr>
          <a:lstStyle/>
          <a:p>
            <a:pPr marL="0" indent="0" algn="just">
              <a:spcAft>
                <a:spcPts val="0"/>
              </a:spcAft>
              <a:buNone/>
              <a:tabLst>
                <a:tab pos="2637155" algn="ctr"/>
                <a:tab pos="5274310" algn="r"/>
              </a:tabLst>
            </a:pPr>
            <a:r>
              <a:rPr lang="uk-UA" sz="2000" dirty="0" smtClean="0">
                <a:solidFill>
                  <a:schemeClr val="tx1"/>
                </a:solidFill>
              </a:rPr>
              <a:t>Захист </a:t>
            </a:r>
            <a:r>
              <a:rPr lang="uk-UA" sz="2000" dirty="0">
                <a:solidFill>
                  <a:schemeClr val="tx1"/>
                </a:solidFill>
              </a:rPr>
              <a:t>прав і свобод людини є одним з основних напрямків діяльності організації. </a:t>
            </a:r>
            <a:r>
              <a:rPr lang="uk-UA" sz="2000" dirty="0" smtClean="0">
                <a:solidFill>
                  <a:schemeClr val="tx1"/>
                </a:solidFill>
              </a:rPr>
              <a:t>Поєднуючи </a:t>
            </a:r>
            <a:r>
              <a:rPr lang="uk-UA" sz="2000" dirty="0">
                <a:solidFill>
                  <a:schemeClr val="tx1"/>
                </a:solidFill>
              </a:rPr>
              <a:t>теоретичний та практичний рівні, Чернігівський Центр Прав Людини працює в напрямку забезпечення дотримання прав людини. </a:t>
            </a:r>
          </a:p>
          <a:p>
            <a:pPr marL="0" indent="0" algn="just">
              <a:spcAft>
                <a:spcPts val="0"/>
              </a:spcAft>
              <a:buNone/>
              <a:tabLst>
                <a:tab pos="2637155" algn="ctr"/>
                <a:tab pos="5274310" algn="r"/>
              </a:tabLst>
            </a:pPr>
            <a:r>
              <a:rPr lang="uk-UA" sz="2000" dirty="0">
                <a:solidFill>
                  <a:schemeClr val="tx1"/>
                </a:solidFill>
              </a:rPr>
              <a:t>Діяльність включає такі напрямки, але не обмежується ними:</a:t>
            </a:r>
          </a:p>
          <a:p>
            <a:pPr lvl="1" algn="just">
              <a:spcAft>
                <a:spcPts val="0"/>
              </a:spcAft>
              <a:tabLst>
                <a:tab pos="2637155" algn="ctr"/>
                <a:tab pos="5274310" algn="r"/>
              </a:tabLst>
            </a:pPr>
            <a:r>
              <a:rPr lang="uk-UA" sz="2000" dirty="0"/>
              <a:t>	здійснення досліджень з прав людини, моніторинг підготовки проектів законів та інших правових актів;</a:t>
            </a:r>
          </a:p>
          <a:p>
            <a:pPr lvl="1" algn="just">
              <a:spcAft>
                <a:spcPts val="0"/>
              </a:spcAft>
              <a:tabLst>
                <a:tab pos="2637155" algn="ctr"/>
                <a:tab pos="5274310" algn="r"/>
              </a:tabLst>
            </a:pPr>
            <a:r>
              <a:rPr lang="uk-UA" sz="2000" dirty="0"/>
              <a:t>	здійснення постійного моніторингу дотримання прав людини та основних свобод та інформування про факти порушень;</a:t>
            </a:r>
          </a:p>
          <a:p>
            <a:pPr lvl="1" algn="just">
              <a:spcAft>
                <a:spcPts val="0"/>
              </a:spcAft>
              <a:tabLst>
                <a:tab pos="2637155" algn="ctr"/>
                <a:tab pos="5274310" algn="r"/>
              </a:tabLst>
            </a:pPr>
            <a:r>
              <a:rPr lang="uk-UA" sz="2000" dirty="0"/>
              <a:t>	захист прав людини та основних свобод в органах державної влади та місцевого самоврядування;</a:t>
            </a:r>
          </a:p>
          <a:p>
            <a:pPr lvl="1" algn="just">
              <a:spcAft>
                <a:spcPts val="0"/>
              </a:spcAft>
              <a:tabLst>
                <a:tab pos="2637155" algn="ctr"/>
                <a:tab pos="5274310" algn="r"/>
              </a:tabLst>
            </a:pPr>
            <a:r>
              <a:rPr lang="uk-UA" sz="2000" dirty="0"/>
              <a:t>	проведення освітніх заходів і кампаній, семінарів, тренінгів, конференцій тощо. </a:t>
            </a:r>
          </a:p>
        </p:txBody>
      </p:sp>
    </p:spTree>
    <p:extLst>
      <p:ext uri="{BB962C8B-B14F-4D97-AF65-F5344CB8AC3E}">
        <p14:creationId xmlns:p14="http://schemas.microsoft.com/office/powerpoint/2010/main" val="28585766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22848" y="547344"/>
            <a:ext cx="8534400" cy="783916"/>
          </a:xfrm>
        </p:spPr>
        <p:txBody>
          <a:bodyPr>
            <a:normAutofit fontScale="90000"/>
          </a:bodyPr>
          <a:lstStyle/>
          <a:p>
            <a:r>
              <a:rPr lang="uk-UA" b="1" i="1" dirty="0" smtClean="0">
                <a:solidFill>
                  <a:schemeClr val="accent6">
                    <a:lumMod val="75000"/>
                  </a:schemeClr>
                </a:solidFill>
              </a:rPr>
              <a:t>Діяльність</a:t>
            </a:r>
            <a:br>
              <a:rPr lang="uk-UA" b="1" i="1" dirty="0" smtClean="0">
                <a:solidFill>
                  <a:schemeClr val="accent6">
                    <a:lumMod val="75000"/>
                  </a:schemeClr>
                </a:solidFill>
              </a:rPr>
            </a:br>
            <a:endParaRPr lang="ru-RU" b="1" i="1" dirty="0">
              <a:solidFill>
                <a:schemeClr val="accent6">
                  <a:lumMod val="75000"/>
                </a:schemeClr>
              </a:solidFill>
            </a:endParaRPr>
          </a:p>
        </p:txBody>
      </p:sp>
      <p:sp>
        <p:nvSpPr>
          <p:cNvPr id="3" name="Объект 2"/>
          <p:cNvSpPr>
            <a:spLocks noGrp="1"/>
          </p:cNvSpPr>
          <p:nvPr>
            <p:ph idx="1"/>
          </p:nvPr>
        </p:nvSpPr>
        <p:spPr>
          <a:xfrm>
            <a:off x="954741" y="1519518"/>
            <a:ext cx="8305169" cy="4301733"/>
          </a:xfrm>
        </p:spPr>
        <p:txBody>
          <a:bodyPr>
            <a:normAutofit/>
          </a:bodyPr>
          <a:lstStyle/>
          <a:p>
            <a:pPr marL="0" indent="0" algn="just">
              <a:spcAft>
                <a:spcPts val="0"/>
              </a:spcAft>
              <a:buNone/>
              <a:tabLst>
                <a:tab pos="2637155" algn="ctr"/>
                <a:tab pos="5274310" algn="r"/>
              </a:tabLst>
            </a:pPr>
            <a:r>
              <a:rPr lang="uk-UA" sz="2000" dirty="0" smtClean="0">
                <a:solidFill>
                  <a:schemeClr val="tx1"/>
                </a:solidFill>
              </a:rPr>
              <a:t>Чернігівський </a:t>
            </a:r>
            <a:r>
              <a:rPr lang="uk-UA" sz="2000" dirty="0">
                <a:solidFill>
                  <a:schemeClr val="tx1"/>
                </a:solidFill>
              </a:rPr>
              <a:t>Центр Прав Людини працює в якості </a:t>
            </a:r>
            <a:r>
              <a:rPr lang="en-GB" sz="2000" dirty="0">
                <a:solidFill>
                  <a:schemeClr val="tx1"/>
                </a:solidFill>
              </a:rPr>
              <a:t>watch-dog </a:t>
            </a:r>
            <a:r>
              <a:rPr lang="uk-UA" sz="2000" dirty="0">
                <a:solidFill>
                  <a:schemeClr val="tx1"/>
                </a:solidFill>
              </a:rPr>
              <a:t>організації, діяльність якої полягає в критичному моніторингу діяльності будь-яких установ (уряду, бізнесу, інших організацій і т.д.) чи осіб та інформування громадськості про виявлені порушення і спонукання її до дії. </a:t>
            </a:r>
          </a:p>
          <a:p>
            <a:pPr marL="0" indent="0" algn="just">
              <a:spcAft>
                <a:spcPts val="0"/>
              </a:spcAft>
              <a:buNone/>
              <a:tabLst>
                <a:tab pos="2637155" algn="ctr"/>
                <a:tab pos="5274310" algn="r"/>
              </a:tabLst>
            </a:pPr>
            <a:endParaRPr lang="uk-UA" sz="2000" dirty="0">
              <a:solidFill>
                <a:schemeClr val="tx1"/>
              </a:solidFill>
            </a:endParaRPr>
          </a:p>
          <a:p>
            <a:pPr marL="0" indent="0" algn="just">
              <a:spcAft>
                <a:spcPts val="0"/>
              </a:spcAft>
              <a:buNone/>
              <a:tabLst>
                <a:tab pos="2637155" algn="ctr"/>
                <a:tab pos="5274310" algn="r"/>
              </a:tabLst>
            </a:pPr>
            <a:r>
              <a:rPr lang="uk-UA" sz="2000" dirty="0" smtClean="0">
                <a:solidFill>
                  <a:schemeClr val="tx1"/>
                </a:solidFill>
              </a:rPr>
              <a:t> Організація має великий творчий потенціал, бо об’єднує дійсних фахівців своєї справи та залучає до співпраці представників НДО України та із за кордону, освітні заклади. Наш колектив вже доказав свою спроможність  втілювати необхідні для громади проекти.</a:t>
            </a:r>
          </a:p>
          <a:p>
            <a:pPr marL="0" indent="0" algn="just">
              <a:spcAft>
                <a:spcPts val="0"/>
              </a:spcAft>
              <a:buNone/>
              <a:tabLst>
                <a:tab pos="2637155" algn="ctr"/>
                <a:tab pos="5274310" algn="r"/>
              </a:tabLst>
            </a:pPr>
            <a:endParaRPr lang="uk-UA" sz="2600" dirty="0" smtClean="0">
              <a:solidFill>
                <a:schemeClr val="bg1"/>
              </a:solidFill>
            </a:endParaRPr>
          </a:p>
          <a:p>
            <a:endParaRPr lang="ru-RU" dirty="0"/>
          </a:p>
        </p:txBody>
      </p:sp>
    </p:spTree>
    <p:extLst>
      <p:ext uri="{BB962C8B-B14F-4D97-AF65-F5344CB8AC3E}">
        <p14:creationId xmlns:p14="http://schemas.microsoft.com/office/powerpoint/2010/main" val="17368085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22848" y="547344"/>
            <a:ext cx="8534400" cy="783916"/>
          </a:xfrm>
        </p:spPr>
        <p:txBody>
          <a:bodyPr>
            <a:normAutofit fontScale="90000"/>
          </a:bodyPr>
          <a:lstStyle/>
          <a:p>
            <a:r>
              <a:rPr lang="uk-UA" b="1" i="1" dirty="0" smtClean="0">
                <a:solidFill>
                  <a:schemeClr val="accent6">
                    <a:lumMod val="75000"/>
                  </a:schemeClr>
                </a:solidFill>
              </a:rPr>
              <a:t>Реалізовані проекти</a:t>
            </a:r>
            <a:br>
              <a:rPr lang="uk-UA" b="1" i="1" dirty="0" smtClean="0">
                <a:solidFill>
                  <a:schemeClr val="accent6">
                    <a:lumMod val="75000"/>
                  </a:schemeClr>
                </a:solidFill>
              </a:rPr>
            </a:br>
            <a:endParaRPr lang="ru-RU" b="1" i="1" dirty="0">
              <a:solidFill>
                <a:schemeClr val="accent6">
                  <a:lumMod val="75000"/>
                </a:schemeClr>
              </a:solidFill>
            </a:endParaRPr>
          </a:p>
        </p:txBody>
      </p:sp>
      <p:sp>
        <p:nvSpPr>
          <p:cNvPr id="3" name="Объект 2"/>
          <p:cNvSpPr>
            <a:spLocks noGrp="1"/>
          </p:cNvSpPr>
          <p:nvPr>
            <p:ph idx="1"/>
          </p:nvPr>
        </p:nvSpPr>
        <p:spPr>
          <a:xfrm>
            <a:off x="954741" y="1519518"/>
            <a:ext cx="9379976" cy="4814047"/>
          </a:xfrm>
        </p:spPr>
        <p:txBody>
          <a:bodyPr>
            <a:normAutofit lnSpcReduction="10000"/>
          </a:bodyPr>
          <a:lstStyle/>
          <a:p>
            <a:pPr marL="0" indent="0">
              <a:buNone/>
            </a:pPr>
            <a:r>
              <a:rPr lang="uk-UA" sz="2000" dirty="0" smtClean="0"/>
              <a:t>    </a:t>
            </a:r>
            <a:r>
              <a:rPr lang="uk-UA" sz="2100" b="1" dirty="0" smtClean="0"/>
              <a:t>Діяльність </a:t>
            </a:r>
            <a:r>
              <a:rPr lang="en-US" sz="2100" b="1" dirty="0"/>
              <a:t>FB </a:t>
            </a:r>
            <a:r>
              <a:rPr lang="uk-UA" sz="2100" b="1" dirty="0"/>
              <a:t>сторінки «Разом здолаємо корупцію»</a:t>
            </a:r>
          </a:p>
          <a:p>
            <a:pPr marL="0" indent="0" algn="ctr">
              <a:buNone/>
            </a:pPr>
            <a:r>
              <a:rPr lang="uk-UA" sz="2000" dirty="0" smtClean="0"/>
              <a:t> </a:t>
            </a:r>
            <a:r>
              <a:rPr lang="uk-UA" sz="2000" dirty="0"/>
              <a:t>Місцевий </a:t>
            </a:r>
            <a:r>
              <a:rPr lang="uk-UA" sz="2000" dirty="0" smtClean="0"/>
              <a:t>бізнес. Сума</a:t>
            </a:r>
            <a:r>
              <a:rPr lang="uk-UA" sz="2000" dirty="0"/>
              <a:t>: </a:t>
            </a:r>
            <a:r>
              <a:rPr lang="en-US" sz="2000" dirty="0"/>
              <a:t>6</a:t>
            </a:r>
            <a:r>
              <a:rPr lang="uk-UA" sz="2000" dirty="0" smtClean="0"/>
              <a:t>0 </a:t>
            </a:r>
            <a:r>
              <a:rPr lang="uk-UA" sz="2000" dirty="0"/>
              <a:t>000 грн.</a:t>
            </a:r>
          </a:p>
          <a:p>
            <a:pPr marL="0" indent="0">
              <a:buNone/>
            </a:pPr>
            <a:r>
              <a:rPr lang="uk-UA" sz="2000" dirty="0" smtClean="0"/>
              <a:t> Мета діяльності: </a:t>
            </a:r>
          </a:p>
          <a:p>
            <a:pPr marL="0" indent="0">
              <a:buNone/>
            </a:pPr>
            <a:r>
              <a:rPr lang="uk-UA" sz="2000" dirty="0" smtClean="0"/>
              <a:t>- формування </a:t>
            </a:r>
            <a:r>
              <a:rPr lang="uk-UA" sz="2000" dirty="0"/>
              <a:t>антикорупційної свідомості </a:t>
            </a:r>
            <a:r>
              <a:rPr lang="uk-UA" sz="2000" dirty="0" smtClean="0"/>
              <a:t>та діяльності </a:t>
            </a:r>
            <a:r>
              <a:rPr lang="uk-UA" sz="2000" dirty="0"/>
              <a:t>у </a:t>
            </a:r>
            <a:r>
              <a:rPr lang="uk-UA" sz="2000" dirty="0" smtClean="0"/>
              <a:t>жителів Чернігівського регіону..</a:t>
            </a:r>
          </a:p>
          <a:p>
            <a:pPr marL="0" indent="0">
              <a:buNone/>
            </a:pPr>
            <a:r>
              <a:rPr lang="uk-UA" sz="2000" dirty="0" smtClean="0"/>
              <a:t> - спонукати громадськість замислилися </a:t>
            </a:r>
            <a:r>
              <a:rPr lang="uk-UA" sz="2000" dirty="0"/>
              <a:t>чому необхідно знизити толерантність </a:t>
            </a:r>
            <a:r>
              <a:rPr lang="uk-UA" sz="2000" dirty="0" smtClean="0"/>
              <a:t>до корупції </a:t>
            </a:r>
            <a:r>
              <a:rPr lang="uk-UA" sz="2000" dirty="0"/>
              <a:t>та брати свідому участь в </a:t>
            </a:r>
            <a:r>
              <a:rPr lang="uk-UA" sz="2000" dirty="0" smtClean="0"/>
              <a:t>антикорупційної діяльності</a:t>
            </a:r>
            <a:r>
              <a:rPr lang="uk-UA" sz="2000" dirty="0"/>
              <a:t>. Надати компетенції власного правового </a:t>
            </a:r>
            <a:r>
              <a:rPr lang="uk-UA" sz="2000" dirty="0" smtClean="0"/>
              <a:t>захисту та </a:t>
            </a:r>
            <a:r>
              <a:rPr lang="uk-UA" sz="2000" dirty="0"/>
              <a:t>протидії хабарництву. </a:t>
            </a:r>
            <a:endParaRPr lang="uk-UA" sz="2000" dirty="0" smtClean="0"/>
          </a:p>
          <a:p>
            <a:pPr>
              <a:buFontTx/>
              <a:buChar char="-"/>
            </a:pPr>
            <a:r>
              <a:rPr lang="uk-UA" sz="2000" dirty="0" smtClean="0"/>
              <a:t>сформувати </a:t>
            </a:r>
            <a:r>
              <a:rPr lang="uk-UA" sz="2000" dirty="0"/>
              <a:t>модель </a:t>
            </a:r>
            <a:r>
              <a:rPr lang="uk-UA" sz="2000" dirty="0" smtClean="0"/>
              <a:t>поведінки щодо </a:t>
            </a:r>
            <a:r>
              <a:rPr lang="uk-UA" sz="2000" dirty="0"/>
              <a:t>боротьби з корупційними проявами в сучасних </a:t>
            </a:r>
            <a:r>
              <a:rPr lang="uk-UA" sz="2000" dirty="0" smtClean="0"/>
              <a:t>умовах.</a:t>
            </a:r>
          </a:p>
          <a:p>
            <a:pPr>
              <a:buFontTx/>
              <a:buChar char="-"/>
            </a:pPr>
            <a:r>
              <a:rPr lang="uk-UA" sz="2000" dirty="0" smtClean="0"/>
              <a:t> новини </a:t>
            </a:r>
            <a:endParaRPr lang="uk-UA" sz="2000" dirty="0"/>
          </a:p>
          <a:p>
            <a:pPr marL="0" indent="0">
              <a:buNone/>
            </a:pPr>
            <a:r>
              <a:rPr lang="en-US" dirty="0">
                <a:hlinkClick r:id="rId2"/>
              </a:rPr>
              <a:t>https://www.facebook.com/razzdolkor/?</a:t>
            </a:r>
            <a:r>
              <a:rPr lang="en-US" dirty="0" smtClean="0">
                <a:hlinkClick r:id="rId2"/>
              </a:rPr>
              <a:t>ref=settings</a:t>
            </a:r>
            <a:r>
              <a:rPr lang="uk-UA" dirty="0" smtClean="0"/>
              <a:t> </a:t>
            </a:r>
            <a:endParaRPr lang="uk-UA" dirty="0"/>
          </a:p>
        </p:txBody>
      </p:sp>
    </p:spTree>
    <p:extLst>
      <p:ext uri="{BB962C8B-B14F-4D97-AF65-F5344CB8AC3E}">
        <p14:creationId xmlns:p14="http://schemas.microsoft.com/office/powerpoint/2010/main" val="16093368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22848" y="547344"/>
            <a:ext cx="8534400" cy="783916"/>
          </a:xfrm>
        </p:spPr>
        <p:txBody>
          <a:bodyPr>
            <a:normAutofit fontScale="90000"/>
          </a:bodyPr>
          <a:lstStyle/>
          <a:p>
            <a:r>
              <a:rPr lang="uk-UA" b="1" i="1" dirty="0" smtClean="0">
                <a:solidFill>
                  <a:schemeClr val="accent6">
                    <a:lumMod val="75000"/>
                  </a:schemeClr>
                </a:solidFill>
              </a:rPr>
              <a:t>Реалізовані проекти</a:t>
            </a:r>
            <a:br>
              <a:rPr lang="uk-UA" b="1" i="1" dirty="0" smtClean="0">
                <a:solidFill>
                  <a:schemeClr val="accent6">
                    <a:lumMod val="75000"/>
                  </a:schemeClr>
                </a:solidFill>
              </a:rPr>
            </a:br>
            <a:endParaRPr lang="ru-RU" b="1" i="1" dirty="0">
              <a:solidFill>
                <a:schemeClr val="accent6">
                  <a:lumMod val="75000"/>
                </a:schemeClr>
              </a:solidFill>
            </a:endParaRPr>
          </a:p>
        </p:txBody>
      </p:sp>
      <p:sp>
        <p:nvSpPr>
          <p:cNvPr id="3" name="Объект 2"/>
          <p:cNvSpPr>
            <a:spLocks noGrp="1"/>
          </p:cNvSpPr>
          <p:nvPr>
            <p:ph idx="1"/>
          </p:nvPr>
        </p:nvSpPr>
        <p:spPr>
          <a:xfrm>
            <a:off x="954741" y="1519519"/>
            <a:ext cx="8102507" cy="4649461"/>
          </a:xfrm>
        </p:spPr>
        <p:txBody>
          <a:bodyPr>
            <a:normAutofit/>
          </a:bodyPr>
          <a:lstStyle/>
          <a:p>
            <a:pPr marL="0" indent="0" algn="ctr">
              <a:buNone/>
            </a:pPr>
            <a:endParaRPr lang="ru-RU" sz="2100" b="1" dirty="0" smtClean="0"/>
          </a:p>
          <a:p>
            <a:pPr marL="0" indent="0" algn="ctr">
              <a:buNone/>
            </a:pPr>
            <a:r>
              <a:rPr lang="ru-RU" sz="2100" b="1" dirty="0" smtClean="0"/>
              <a:t>«</a:t>
            </a:r>
            <a:r>
              <a:rPr lang="ru-RU" sz="2100" b="1" dirty="0"/>
              <a:t>Залучення молоді для ефективного </a:t>
            </a:r>
            <a:r>
              <a:rPr lang="ru-RU" sz="2100" b="1" dirty="0" smtClean="0"/>
              <a:t>відновлення</a:t>
            </a:r>
          </a:p>
          <a:p>
            <a:pPr marL="0" indent="0" algn="ctr">
              <a:buNone/>
            </a:pPr>
            <a:r>
              <a:rPr lang="ru-RU" sz="2100" b="1" dirty="0" smtClean="0"/>
              <a:t> </a:t>
            </a:r>
            <a:r>
              <a:rPr lang="ru-RU" sz="2100" b="1" dirty="0"/>
              <a:t>прикордонних громад</a:t>
            </a:r>
            <a:r>
              <a:rPr lang="ru-RU" sz="2100" b="1" dirty="0" smtClean="0"/>
              <a:t>»</a:t>
            </a:r>
          </a:p>
          <a:p>
            <a:pPr marL="0" indent="0" algn="ctr" fontAlgn="ctr">
              <a:buNone/>
            </a:pPr>
            <a:r>
              <a:rPr lang="en-US" sz="2000" dirty="0"/>
              <a:t> </a:t>
            </a:r>
            <a:r>
              <a:rPr lang="en-US" sz="2000" dirty="0" smtClean="0"/>
              <a:t>German </a:t>
            </a:r>
            <a:r>
              <a:rPr lang="en-US" sz="2000" dirty="0"/>
              <a:t>Marshall Fund of the United States</a:t>
            </a:r>
          </a:p>
          <a:p>
            <a:pPr marL="0" indent="0" algn="ctr">
              <a:buNone/>
            </a:pPr>
            <a:r>
              <a:rPr lang="uk-UA" sz="2000" dirty="0" smtClean="0"/>
              <a:t>Фінансування – </a:t>
            </a:r>
            <a:r>
              <a:rPr lang="uk-UA" sz="2000" dirty="0" smtClean="0"/>
              <a:t> </a:t>
            </a:r>
            <a:r>
              <a:rPr lang="en-US" sz="2000" dirty="0" smtClean="0"/>
              <a:t>400 000</a:t>
            </a:r>
            <a:r>
              <a:rPr lang="uk-UA" sz="2000" dirty="0" smtClean="0"/>
              <a:t>,00 </a:t>
            </a:r>
            <a:r>
              <a:rPr lang="uk-UA" sz="2000" dirty="0" smtClean="0"/>
              <a:t>грн.</a:t>
            </a:r>
          </a:p>
          <a:p>
            <a:pPr marL="0" indent="0" algn="ctr">
              <a:buNone/>
            </a:pPr>
            <a:r>
              <a:rPr lang="ru-RU" sz="2000" dirty="0" smtClean="0"/>
              <a:t>-  </a:t>
            </a:r>
            <a:r>
              <a:rPr lang="ru-RU" sz="2000" dirty="0" err="1"/>
              <a:t>розширення</a:t>
            </a:r>
            <a:r>
              <a:rPr lang="ru-RU" sz="2000" dirty="0"/>
              <a:t> </a:t>
            </a:r>
            <a:r>
              <a:rPr lang="ru-RU" sz="2000" dirty="0" err="1"/>
              <a:t>можливостей</a:t>
            </a:r>
            <a:r>
              <a:rPr lang="ru-RU" sz="2000" dirty="0"/>
              <a:t> </a:t>
            </a:r>
            <a:r>
              <a:rPr lang="ru-RU" sz="2000" dirty="0" err="1"/>
              <a:t>дітей</a:t>
            </a:r>
            <a:r>
              <a:rPr lang="ru-RU" sz="2000" dirty="0"/>
              <a:t>/молоді та </a:t>
            </a:r>
            <a:r>
              <a:rPr lang="ru-RU" sz="2000" dirty="0" err="1"/>
              <a:t>здатність</a:t>
            </a:r>
            <a:r>
              <a:rPr lang="ru-RU" sz="2000" dirty="0"/>
              <a:t> </a:t>
            </a:r>
            <a:r>
              <a:rPr lang="ru-RU" sz="2000" dirty="0" err="1"/>
              <a:t>реалізовувати</a:t>
            </a:r>
            <a:r>
              <a:rPr lang="ru-RU" sz="2000" dirty="0"/>
              <a:t> </a:t>
            </a:r>
            <a:r>
              <a:rPr lang="ru-RU" sz="2000" dirty="0" err="1"/>
              <a:t>молодіжні</a:t>
            </a:r>
            <a:r>
              <a:rPr lang="ru-RU" sz="2000" dirty="0"/>
              <a:t> </a:t>
            </a:r>
            <a:r>
              <a:rPr lang="ru-RU" sz="2000" dirty="0" err="1"/>
              <a:t>дії</a:t>
            </a:r>
            <a:r>
              <a:rPr lang="ru-RU" sz="2000" dirty="0"/>
              <a:t> в громадах. </a:t>
            </a:r>
          </a:p>
          <a:p>
            <a:pPr algn="ctr">
              <a:buFontTx/>
              <a:buChar char="-"/>
            </a:pPr>
            <a:r>
              <a:rPr lang="ru-RU" sz="2000" dirty="0" smtClean="0"/>
              <a:t>залучення </a:t>
            </a:r>
            <a:r>
              <a:rPr lang="ru-RU" sz="2000" dirty="0"/>
              <a:t>молоді до відновлення та </a:t>
            </a:r>
            <a:r>
              <a:rPr lang="ru-RU" sz="2000" dirty="0" err="1"/>
              <a:t>реконструкції</a:t>
            </a:r>
            <a:r>
              <a:rPr lang="ru-RU" sz="2000" dirty="0" smtClean="0"/>
              <a:t>.</a:t>
            </a:r>
          </a:p>
          <a:p>
            <a:pPr algn="ctr">
              <a:buFontTx/>
              <a:buChar char="-"/>
            </a:pPr>
            <a:r>
              <a:rPr lang="ru-RU" sz="2000" dirty="0" err="1"/>
              <a:t>Географічне</a:t>
            </a:r>
            <a:r>
              <a:rPr lang="ru-RU" sz="2000" dirty="0"/>
              <a:t> </a:t>
            </a:r>
            <a:r>
              <a:rPr lang="ru-RU" sz="2000" dirty="0" err="1"/>
              <a:t>охоплення</a:t>
            </a:r>
            <a:r>
              <a:rPr lang="ru-RU" sz="2000" dirty="0"/>
              <a:t> </a:t>
            </a:r>
            <a:r>
              <a:rPr lang="ru-RU" sz="2000" dirty="0" smtClean="0"/>
              <a:t>проєкту</a:t>
            </a:r>
            <a:r>
              <a:rPr lang="ru-RU" sz="2000" dirty="0"/>
              <a:t>: 5 територіальних громад Чернігівської </a:t>
            </a:r>
            <a:r>
              <a:rPr lang="ru-RU" sz="2000" dirty="0" smtClean="0"/>
              <a:t>області.</a:t>
            </a:r>
            <a:endParaRPr lang="uk-UA" sz="2000" dirty="0"/>
          </a:p>
        </p:txBody>
      </p:sp>
    </p:spTree>
    <p:extLst>
      <p:ext uri="{BB962C8B-B14F-4D97-AF65-F5344CB8AC3E}">
        <p14:creationId xmlns:p14="http://schemas.microsoft.com/office/powerpoint/2010/main" val="9920517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82507" y="130486"/>
            <a:ext cx="8534400" cy="1254562"/>
          </a:xfrm>
        </p:spPr>
        <p:txBody>
          <a:bodyPr>
            <a:normAutofit/>
          </a:bodyPr>
          <a:lstStyle/>
          <a:p>
            <a:r>
              <a:rPr lang="uk-UA" b="1" i="1" dirty="0" smtClean="0">
                <a:solidFill>
                  <a:schemeClr val="accent6">
                    <a:lumMod val="75000"/>
                  </a:schemeClr>
                </a:solidFill>
              </a:rPr>
              <a:t>Досягнення організації  </a:t>
            </a:r>
            <a:endParaRPr lang="uk-UA" b="1" i="1" dirty="0">
              <a:solidFill>
                <a:schemeClr val="accent6">
                  <a:lumMod val="75000"/>
                </a:schemeClr>
              </a:solidFill>
            </a:endParaRPr>
          </a:p>
        </p:txBody>
      </p:sp>
      <p:sp>
        <p:nvSpPr>
          <p:cNvPr id="3" name="Объект 2"/>
          <p:cNvSpPr>
            <a:spLocks noGrp="1"/>
          </p:cNvSpPr>
          <p:nvPr>
            <p:ph idx="1"/>
          </p:nvPr>
        </p:nvSpPr>
        <p:spPr>
          <a:xfrm>
            <a:off x="914400" y="1627094"/>
            <a:ext cx="8989454" cy="4232793"/>
          </a:xfrm>
        </p:spPr>
        <p:txBody>
          <a:bodyPr>
            <a:normAutofit/>
          </a:bodyPr>
          <a:lstStyle/>
          <a:p>
            <a:pPr marL="0" indent="0">
              <a:buNone/>
            </a:pPr>
            <a:r>
              <a:rPr lang="uk-UA" sz="2000" dirty="0" smtClean="0"/>
              <a:t>   </a:t>
            </a:r>
            <a:endParaRPr lang="ru-RU" sz="2000" dirty="0"/>
          </a:p>
          <a:p>
            <a:pPr lvl="1">
              <a:spcBef>
                <a:spcPts val="1200"/>
              </a:spcBef>
              <a:spcAft>
                <a:spcPts val="0"/>
              </a:spcAft>
              <a:tabLst>
                <a:tab pos="2637155" algn="ctr"/>
                <a:tab pos="5274310" algn="r"/>
              </a:tabLst>
            </a:pPr>
            <a:r>
              <a:rPr lang="uk-UA" sz="2000" dirty="0" smtClean="0"/>
              <a:t>Проведено </a:t>
            </a:r>
            <a:r>
              <a:rPr lang="uk-UA" sz="2000" dirty="0" smtClean="0"/>
              <a:t>40 </a:t>
            </a:r>
            <a:r>
              <a:rPr lang="uk-UA" sz="2000" dirty="0" smtClean="0"/>
              <a:t>інформаційних </a:t>
            </a:r>
            <a:r>
              <a:rPr lang="uk-UA" sz="2000" dirty="0" smtClean="0"/>
              <a:t>кампаній.</a:t>
            </a:r>
          </a:p>
          <a:p>
            <a:pPr lvl="1">
              <a:spcBef>
                <a:spcPts val="1200"/>
              </a:spcBef>
              <a:spcAft>
                <a:spcPts val="0"/>
              </a:spcAft>
              <a:tabLst>
                <a:tab pos="2637155" algn="ctr"/>
                <a:tab pos="5274310" algn="r"/>
              </a:tabLst>
            </a:pPr>
            <a:r>
              <a:rPr lang="uk-UA" sz="2000" dirty="0" smtClean="0"/>
              <a:t>Підтримано, фінансово, </a:t>
            </a:r>
            <a:r>
              <a:rPr lang="uk-UA" sz="2000" dirty="0"/>
              <a:t>5</a:t>
            </a:r>
            <a:r>
              <a:rPr lang="uk-UA" sz="2000" dirty="0" smtClean="0"/>
              <a:t> молодіжних ініціатив </a:t>
            </a:r>
            <a:r>
              <a:rPr lang="uk-UA" sz="2000" dirty="0" smtClean="0"/>
              <a:t>в </a:t>
            </a:r>
            <a:r>
              <a:rPr lang="uk-UA" sz="2000" dirty="0" smtClean="0"/>
              <a:t>5 пілотних громадах</a:t>
            </a:r>
            <a:r>
              <a:rPr lang="uk-UA" sz="2000" dirty="0" smtClean="0"/>
              <a:t>.</a:t>
            </a:r>
            <a:r>
              <a:rPr lang="uk-UA" sz="2000" dirty="0" smtClean="0"/>
              <a:t> </a:t>
            </a:r>
            <a:endParaRPr lang="uk-UA" sz="2000" dirty="0" smtClean="0"/>
          </a:p>
          <a:p>
            <a:pPr lvl="1" algn="just">
              <a:spcBef>
                <a:spcPts val="1200"/>
              </a:spcBef>
              <a:tabLst>
                <a:tab pos="2637155" algn="ctr"/>
                <a:tab pos="5274310" algn="r"/>
              </a:tabLst>
            </a:pPr>
            <a:r>
              <a:rPr lang="uk-UA" sz="2000" dirty="0"/>
              <a:t>Створена мережа молодіжних та волонтерських організацій в 5 громадах Чернігівського регіону.</a:t>
            </a:r>
          </a:p>
          <a:p>
            <a:pPr lvl="1" algn="just">
              <a:spcBef>
                <a:spcPts val="1200"/>
              </a:spcBef>
              <a:tabLst>
                <a:tab pos="2637155" algn="ctr"/>
                <a:tab pos="5274310" algn="r"/>
              </a:tabLst>
            </a:pPr>
            <a:r>
              <a:rPr lang="uk-UA" sz="2000" dirty="0"/>
              <a:t> Більше 200 молодих людей долучились до </a:t>
            </a:r>
            <a:r>
              <a:rPr lang="ru-RU" sz="2000" dirty="0"/>
              <a:t>розробки та реалізації молодіжних програм і стратегій в своїх громадах.</a:t>
            </a:r>
          </a:p>
          <a:p>
            <a:pPr lvl="1" algn="just">
              <a:spcBef>
                <a:spcPts val="1200"/>
              </a:spcBef>
              <a:tabLst>
                <a:tab pos="2637155" algn="ctr"/>
                <a:tab pos="5274310" algn="r"/>
              </a:tabLst>
            </a:pPr>
            <a:endParaRPr lang="uk-UA" sz="2000" dirty="0"/>
          </a:p>
          <a:p>
            <a:pPr marL="457200" lvl="1" indent="0">
              <a:spcBef>
                <a:spcPts val="1200"/>
              </a:spcBef>
              <a:spcAft>
                <a:spcPts val="0"/>
              </a:spcAft>
              <a:buNone/>
              <a:tabLst>
                <a:tab pos="2637155" algn="ctr"/>
                <a:tab pos="5274310" algn="r"/>
              </a:tabLst>
            </a:pPr>
            <a:endParaRPr lang="uk-UA" sz="2000" dirty="0" smtClean="0"/>
          </a:p>
        </p:txBody>
      </p:sp>
    </p:spTree>
    <p:extLst>
      <p:ext uri="{BB962C8B-B14F-4D97-AF65-F5344CB8AC3E}">
        <p14:creationId xmlns:p14="http://schemas.microsoft.com/office/powerpoint/2010/main" val="5657440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34716" y="609600"/>
            <a:ext cx="8239286" cy="1002632"/>
          </a:xfrm>
        </p:spPr>
        <p:txBody>
          <a:bodyPr/>
          <a:lstStyle/>
          <a:p>
            <a:r>
              <a:rPr lang="uk-UA" sz="2800" i="1" spc="40" dirty="0">
                <a:ln w="13335" cmpd="sng">
                  <a:solidFill>
                    <a:srgbClr val="7FD13B">
                      <a:lumMod val="50000"/>
                    </a:srgbClr>
                  </a:solidFill>
                  <a:prstDash val="solid"/>
                </a:ln>
                <a:solidFill>
                  <a:schemeClr val="accent1">
                    <a:lumMod val="75000"/>
                  </a:schemeClr>
                </a:solidFill>
              </a:rPr>
              <a:t>Інформація про донорів </a:t>
            </a:r>
            <a:endParaRPr lang="ru-RU" dirty="0">
              <a:solidFill>
                <a:schemeClr val="accent1">
                  <a:lumMod val="75000"/>
                </a:schemeClr>
              </a:solidFill>
            </a:endParaRPr>
          </a:p>
        </p:txBody>
      </p:sp>
      <p:sp>
        <p:nvSpPr>
          <p:cNvPr id="3" name="Объект 2"/>
          <p:cNvSpPr>
            <a:spLocks noGrp="1"/>
          </p:cNvSpPr>
          <p:nvPr>
            <p:ph idx="1"/>
          </p:nvPr>
        </p:nvSpPr>
        <p:spPr>
          <a:xfrm>
            <a:off x="773586" y="1667294"/>
            <a:ext cx="8711365" cy="4059907"/>
          </a:xfrm>
        </p:spPr>
        <p:txBody>
          <a:bodyPr>
            <a:normAutofit lnSpcReduction="10000"/>
          </a:bodyPr>
          <a:lstStyle/>
          <a:p>
            <a:r>
              <a:rPr lang="en-US" sz="2000" dirty="0" smtClean="0">
                <a:solidFill>
                  <a:schemeClr val="tx1"/>
                </a:solidFill>
              </a:rPr>
              <a:t>German </a:t>
            </a:r>
            <a:r>
              <a:rPr lang="en-US" sz="2000" dirty="0">
                <a:solidFill>
                  <a:schemeClr val="tx1"/>
                </a:solidFill>
              </a:rPr>
              <a:t>Marshall Fund of the United </a:t>
            </a:r>
            <a:r>
              <a:rPr lang="en-US" sz="2000" dirty="0" smtClean="0">
                <a:solidFill>
                  <a:schemeClr val="tx1"/>
                </a:solidFill>
              </a:rPr>
              <a:t>States</a:t>
            </a:r>
            <a:endParaRPr lang="uk-UA" sz="2000" dirty="0" smtClean="0">
              <a:solidFill>
                <a:schemeClr val="tx1"/>
              </a:solidFill>
            </a:endParaRPr>
          </a:p>
          <a:p>
            <a:r>
              <a:rPr lang="uk-UA" sz="2000" dirty="0">
                <a:solidFill>
                  <a:schemeClr val="tx1"/>
                </a:solidFill>
              </a:rPr>
              <a:t>Програма </a:t>
            </a:r>
            <a:r>
              <a:rPr lang="en-US" sz="2000" dirty="0">
                <a:solidFill>
                  <a:schemeClr val="tx1"/>
                </a:solidFill>
              </a:rPr>
              <a:t>MATRA </a:t>
            </a:r>
            <a:r>
              <a:rPr lang="uk-UA" sz="2000" dirty="0">
                <a:solidFill>
                  <a:schemeClr val="tx1"/>
                </a:solidFill>
              </a:rPr>
              <a:t>посольство Королівства Нідерландів</a:t>
            </a:r>
            <a:endParaRPr lang="en-US" sz="2000" dirty="0">
              <a:solidFill>
                <a:schemeClr val="tx1"/>
              </a:solidFill>
            </a:endParaRPr>
          </a:p>
          <a:p>
            <a:r>
              <a:rPr lang="uk-UA" sz="2000" dirty="0" smtClean="0">
                <a:solidFill>
                  <a:schemeClr val="tx1"/>
                </a:solidFill>
              </a:rPr>
              <a:t>Канадський </a:t>
            </a:r>
            <a:r>
              <a:rPr lang="uk-UA" sz="2000" dirty="0" smtClean="0">
                <a:solidFill>
                  <a:schemeClr val="tx1"/>
                </a:solidFill>
              </a:rPr>
              <a:t>фонд підтримки місцевих ініціатив</a:t>
            </a:r>
          </a:p>
          <a:p>
            <a:r>
              <a:rPr lang="uk-UA" sz="2000" dirty="0" smtClean="0">
                <a:solidFill>
                  <a:schemeClr val="tx1"/>
                </a:solidFill>
              </a:rPr>
              <a:t>Міністерства Закордонних Справ республіки Естонія, Литви, Польщі </a:t>
            </a:r>
          </a:p>
          <a:p>
            <a:r>
              <a:rPr lang="uk-UA" sz="2000" dirty="0" smtClean="0">
                <a:solidFill>
                  <a:schemeClr val="tx1"/>
                </a:solidFill>
              </a:rPr>
              <a:t>Міжнародний фонд громадянських свобод</a:t>
            </a:r>
          </a:p>
          <a:p>
            <a:r>
              <a:rPr lang="uk-UA" sz="2000" dirty="0" smtClean="0">
                <a:solidFill>
                  <a:schemeClr val="tx1"/>
                </a:solidFill>
              </a:rPr>
              <a:t>Фонд підтримки прав людини та демократії Державного Департаменту </a:t>
            </a:r>
            <a:r>
              <a:rPr lang="uk-UA" sz="2000" dirty="0" smtClean="0">
                <a:solidFill>
                  <a:schemeClr val="tx1"/>
                </a:solidFill>
              </a:rPr>
              <a:t>США</a:t>
            </a:r>
          </a:p>
          <a:p>
            <a:r>
              <a:rPr lang="uk-UA" sz="2000" dirty="0">
                <a:solidFill>
                  <a:schemeClr val="tx1"/>
                </a:solidFill>
              </a:rPr>
              <a:t>Міжнародний фонд Відродження</a:t>
            </a:r>
          </a:p>
          <a:p>
            <a:r>
              <a:rPr lang="uk-UA" sz="2000" dirty="0" smtClean="0">
                <a:solidFill>
                  <a:schemeClr val="tx1"/>
                </a:solidFill>
              </a:rPr>
              <a:t>Приватний </a:t>
            </a:r>
            <a:r>
              <a:rPr lang="uk-UA" sz="2000" dirty="0" smtClean="0">
                <a:solidFill>
                  <a:schemeClr val="tx1"/>
                </a:solidFill>
              </a:rPr>
              <a:t>бізнес</a:t>
            </a:r>
          </a:p>
          <a:p>
            <a:r>
              <a:rPr lang="en-US" sz="2000" dirty="0">
                <a:solidFill>
                  <a:schemeClr val="tx1"/>
                </a:solidFill>
              </a:rPr>
              <a:t>UNDP Democratic Governance </a:t>
            </a:r>
            <a:r>
              <a:rPr lang="en-US" sz="2000" dirty="0" smtClean="0">
                <a:solidFill>
                  <a:schemeClr val="tx1"/>
                </a:solidFill>
              </a:rPr>
              <a:t>Programme</a:t>
            </a:r>
          </a:p>
          <a:p>
            <a:endParaRPr lang="uk-UA" sz="2000" dirty="0" smtClean="0">
              <a:solidFill>
                <a:schemeClr val="tx1"/>
              </a:solidFill>
            </a:endParaRPr>
          </a:p>
          <a:p>
            <a:endParaRPr lang="en-US" dirty="0" smtClean="0">
              <a:solidFill>
                <a:schemeClr val="tx1"/>
              </a:solidFill>
            </a:endParaRPr>
          </a:p>
          <a:p>
            <a:endParaRPr lang="uk-UA" dirty="0" smtClean="0">
              <a:solidFill>
                <a:schemeClr val="tx1"/>
              </a:solidFill>
            </a:endParaRPr>
          </a:p>
          <a:p>
            <a:endParaRPr lang="ru-RU" dirty="0"/>
          </a:p>
        </p:txBody>
      </p:sp>
    </p:spTree>
    <p:extLst>
      <p:ext uri="{BB962C8B-B14F-4D97-AF65-F5344CB8AC3E}">
        <p14:creationId xmlns:p14="http://schemas.microsoft.com/office/powerpoint/2010/main" val="30914974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17443" y="457201"/>
            <a:ext cx="5911168" cy="1191125"/>
          </a:xfrm>
        </p:spPr>
        <p:txBody>
          <a:bodyPr>
            <a:normAutofit/>
          </a:bodyPr>
          <a:lstStyle/>
          <a:p>
            <a:r>
              <a:rPr lang="uk-UA" sz="3600" b="1" i="1" dirty="0" smtClean="0">
                <a:solidFill>
                  <a:schemeClr val="accent6">
                    <a:lumMod val="75000"/>
                  </a:schemeClr>
                </a:solidFill>
                <a:latin typeface="+mn-lt"/>
              </a:rPr>
              <a:t>Контакти</a:t>
            </a:r>
            <a:endParaRPr lang="ru-RU" sz="3600" b="1" i="1" dirty="0">
              <a:solidFill>
                <a:schemeClr val="accent6">
                  <a:lumMod val="75000"/>
                </a:schemeClr>
              </a:solidFill>
              <a:latin typeface="+mn-lt"/>
            </a:endParaRPr>
          </a:p>
        </p:txBody>
      </p:sp>
      <p:sp>
        <p:nvSpPr>
          <p:cNvPr id="3" name="Подзаголовок 2"/>
          <p:cNvSpPr>
            <a:spLocks noGrp="1"/>
          </p:cNvSpPr>
          <p:nvPr>
            <p:ph type="subTitle" idx="1"/>
          </p:nvPr>
        </p:nvSpPr>
        <p:spPr>
          <a:xfrm>
            <a:off x="147917" y="2030505"/>
            <a:ext cx="6199095" cy="2958354"/>
          </a:xfrm>
        </p:spPr>
        <p:txBody>
          <a:bodyPr>
            <a:normAutofit fontScale="55000" lnSpcReduction="20000"/>
          </a:bodyPr>
          <a:lstStyle/>
          <a:p>
            <a:r>
              <a:rPr lang="uk-UA" sz="4000" i="1" dirty="0" smtClean="0">
                <a:solidFill>
                  <a:schemeClr val="tx1"/>
                </a:solidFill>
              </a:rPr>
              <a:t>Чернігівський Центр Прав Людини </a:t>
            </a:r>
          </a:p>
          <a:p>
            <a:r>
              <a:rPr lang="en-US" sz="4000" i="1" dirty="0" smtClean="0">
                <a:solidFill>
                  <a:schemeClr val="bg2">
                    <a:lumMod val="50000"/>
                  </a:schemeClr>
                </a:solidFill>
                <a:hlinkClick r:id="rId2"/>
              </a:rPr>
              <a:t>www.pravocn.org.ua</a:t>
            </a:r>
            <a:endParaRPr lang="uk-UA" sz="4000" i="1" dirty="0" smtClean="0">
              <a:solidFill>
                <a:schemeClr val="bg2">
                  <a:lumMod val="50000"/>
                </a:schemeClr>
              </a:solidFill>
              <a:hlinkClick r:id="rId2"/>
            </a:endParaRPr>
          </a:p>
          <a:p>
            <a:r>
              <a:rPr lang="uk-UA" sz="4000" i="1" dirty="0" smtClean="0">
                <a:solidFill>
                  <a:schemeClr val="tx1"/>
                </a:solidFill>
              </a:rPr>
              <a:t>14017, м. Чернігів, </a:t>
            </a:r>
          </a:p>
          <a:p>
            <a:r>
              <a:rPr lang="uk-UA" sz="4000" i="1" dirty="0" smtClean="0">
                <a:solidFill>
                  <a:schemeClr val="tx1"/>
                </a:solidFill>
              </a:rPr>
              <a:t>вул. </a:t>
            </a:r>
            <a:r>
              <a:rPr lang="uk-UA" sz="4000" i="1" dirty="0" err="1" smtClean="0">
                <a:solidFill>
                  <a:schemeClr val="tx1"/>
                </a:solidFill>
              </a:rPr>
              <a:t>Жабинського</a:t>
            </a:r>
            <a:r>
              <a:rPr lang="uk-UA" sz="4000" i="1" dirty="0" smtClean="0">
                <a:solidFill>
                  <a:schemeClr val="tx1"/>
                </a:solidFill>
              </a:rPr>
              <a:t> 13/42</a:t>
            </a:r>
          </a:p>
          <a:p>
            <a:r>
              <a:rPr lang="en-US" sz="4000" i="1" dirty="0" smtClean="0">
                <a:solidFill>
                  <a:schemeClr val="bg1"/>
                </a:solidFill>
                <a:hlinkClick r:id="rId3"/>
              </a:rPr>
              <a:t>pravocf@gmail.com</a:t>
            </a:r>
            <a:endParaRPr lang="uk-UA" sz="4000" i="1" dirty="0" smtClean="0">
              <a:solidFill>
                <a:schemeClr val="bg1"/>
              </a:solidFill>
            </a:endParaRPr>
          </a:p>
          <a:p>
            <a:endParaRPr lang="en-US" sz="4000" i="1" dirty="0" smtClean="0">
              <a:solidFill>
                <a:schemeClr val="bg1"/>
              </a:solidFill>
            </a:endParaRPr>
          </a:p>
          <a:p>
            <a:r>
              <a:rPr lang="uk-UA" sz="4000" i="1" dirty="0" smtClean="0">
                <a:solidFill>
                  <a:schemeClr val="tx1"/>
                </a:solidFill>
              </a:rPr>
              <a:t>Тел. +38050-330-14-06</a:t>
            </a:r>
            <a:endParaRPr lang="ru-RU" sz="4000" i="1" dirty="0">
              <a:solidFill>
                <a:schemeClr val="tx1"/>
              </a:solidFill>
            </a:endParaRPr>
          </a:p>
        </p:txBody>
      </p:sp>
    </p:spTree>
    <p:extLst>
      <p:ext uri="{BB962C8B-B14F-4D97-AF65-F5344CB8AC3E}">
        <p14:creationId xmlns:p14="http://schemas.microsoft.com/office/powerpoint/2010/main" val="243314527"/>
      </p:ext>
    </p:extLst>
  </p:cSld>
  <p:clrMapOvr>
    <a:masterClrMapping/>
  </p:clrMapOvr>
  <p:timing>
    <p:tnLst>
      <p:par>
        <p:cTn id="1" dur="indefinite" restart="never" nodeType="tmRoot"/>
      </p:par>
    </p:tnLst>
  </p:timing>
</p:sld>
</file>

<file path=ppt/theme/theme1.xml><?xml version="1.0" encoding="utf-8"?>
<a:theme xmlns:a="http://schemas.openxmlformats.org/drawingml/2006/main" name="Грань">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Грань">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
  <TotalTime>495</TotalTime>
  <Words>399</Words>
  <Application>Microsoft Office PowerPoint</Application>
  <PresentationFormat>Широкоэкранный</PresentationFormat>
  <Paragraphs>62</Paragraphs>
  <Slides>9</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9</vt:i4>
      </vt:variant>
    </vt:vector>
  </HeadingPairs>
  <TitlesOfParts>
    <vt:vector size="13" baseType="lpstr">
      <vt:lpstr>Arial</vt:lpstr>
      <vt:lpstr>Trebuchet MS</vt:lpstr>
      <vt:lpstr>Wingdings 3</vt:lpstr>
      <vt:lpstr>Грань</vt:lpstr>
      <vt:lpstr>Чернігівський Центр  Прав Людини</vt:lpstr>
      <vt:lpstr>Мета </vt:lpstr>
      <vt:lpstr>Діяльність</vt:lpstr>
      <vt:lpstr>Діяльність </vt:lpstr>
      <vt:lpstr>Реалізовані проекти </vt:lpstr>
      <vt:lpstr>Реалізовані проекти </vt:lpstr>
      <vt:lpstr>Досягнення організації  </vt:lpstr>
      <vt:lpstr>Інформація про донорів </vt:lpstr>
      <vt:lpstr>Контакти</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Чернігівський центр прав людини</dc:title>
  <dc:creator>Пользователь</dc:creator>
  <cp:lastModifiedBy>User</cp:lastModifiedBy>
  <cp:revision>77</cp:revision>
  <dcterms:created xsi:type="dcterms:W3CDTF">2016-03-24T17:51:56Z</dcterms:created>
  <dcterms:modified xsi:type="dcterms:W3CDTF">2025-01-07T12:16:29Z</dcterms:modified>
</cp:coreProperties>
</file>